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406" r:id="rId3"/>
    <p:sldId id="401" r:id="rId4"/>
    <p:sldId id="398" r:id="rId5"/>
    <p:sldId id="405" r:id="rId6"/>
    <p:sldId id="404" r:id="rId7"/>
    <p:sldId id="428" r:id="rId8"/>
  </p:sldIdLst>
  <p:sldSz cx="9144000" cy="6858000" type="screen4x3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gmar Chase" initials="DC" lastIdx="7" clrIdx="0"/>
  <p:cmAuthor id="1" name="Darina Hrdlickova" initials="DH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960" y="-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EE1DD80-38F9-4818-B85C-F65439ECD7C2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4356E0B-F6EE-4E6F-91B8-C026CD827F8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61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6E0B-F6EE-4E6F-91B8-C026CD827F80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34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16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21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842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877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623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33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963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890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848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CCC3-DDBA-40AF-88F0-2106077C792B}" type="datetimeFigureOut">
              <a:rPr lang="fr-BE" smtClean="0"/>
              <a:pPr/>
              <a:t>19/10/2018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8869-9D70-4446-9B87-916842EDC97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165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519" y="0"/>
            <a:ext cx="1544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4" descr="eucrof-v1.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17" y="476672"/>
            <a:ext cx="2583309" cy="9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4574177"/>
            <a:ext cx="7488832" cy="154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2923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rgbClr val="002060"/>
                </a:solidFill>
              </a:rPr>
              <a:t>EM </a:t>
            </a:r>
            <a:r>
              <a:rPr lang="cs-CZ" sz="2800" dirty="0" err="1">
                <a:solidFill>
                  <a:srgbClr val="002060"/>
                </a:solidFill>
              </a:rPr>
              <a:t>Phases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Conference</a:t>
            </a:r>
            <a:r>
              <a:rPr lang="cs-CZ" sz="2800" dirty="0">
                <a:solidFill>
                  <a:srgbClr val="002060"/>
                </a:solidFill>
              </a:rPr>
              <a:t> Prague </a:t>
            </a:r>
            <a:r>
              <a:rPr lang="cs-CZ" sz="2800" dirty="0" err="1">
                <a:solidFill>
                  <a:srgbClr val="002060"/>
                </a:solidFill>
              </a:rPr>
              <a:t>Oct</a:t>
            </a:r>
            <a:r>
              <a:rPr lang="cs-CZ" sz="2800" dirty="0">
                <a:solidFill>
                  <a:srgbClr val="002060"/>
                </a:solidFill>
              </a:rPr>
              <a:t>  2018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Espace réservé du texte 16"/>
          <p:cNvSpPr txBox="1">
            <a:spLocks/>
          </p:cNvSpPr>
          <p:nvPr/>
        </p:nvSpPr>
        <p:spPr>
          <a:xfrm>
            <a:off x="755576" y="5877272"/>
            <a:ext cx="7776864" cy="64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r" defTabSz="914400" rtl="0" eaLnBrk="1" latinLnBrk="0" hangingPunct="1">
              <a:buNone/>
              <a:defRPr sz="1600" b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l" defTabSz="914400" rtl="0" eaLnBrk="1" latinLnBrk="0" hangingPunct="1">
              <a:buFont typeface="Arial"/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 typeface="Arial"/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2000" b="1" kern="1200">
                <a:solidFill>
                  <a:srgbClr val="F392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Darina Hrdličková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/>
              <a:t>	</a:t>
            </a:r>
          </a:p>
        </p:txBody>
      </p:sp>
      <p:pic>
        <p:nvPicPr>
          <p:cNvPr id="9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4650">
            <a:off x="8108186" y="-85353"/>
            <a:ext cx="1544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3008" y="1700808"/>
            <a:ext cx="77048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zh-CN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Risk </a:t>
            </a:r>
            <a:r>
              <a:rPr lang="cs-CZ" altLang="zh-CN" sz="4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Based</a:t>
            </a:r>
            <a:r>
              <a:rPr lang="cs-CZ" altLang="zh-CN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Monitoring </a:t>
            </a:r>
          </a:p>
          <a:p>
            <a:pPr algn="ctr" eaLnBrk="1" hangingPunct="1">
              <a:spcBef>
                <a:spcPct val="0"/>
              </a:spcBef>
            </a:pPr>
            <a:endParaRPr lang="cs-CZ" altLang="zh-CN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</a:pPr>
            <a:r>
              <a:rPr lang="cs-CZ" altLang="zh-CN" sz="4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cs-CZ" altLang="zh-CN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zh-CN" sz="4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Here</a:t>
            </a:r>
            <a:r>
              <a:rPr lang="cs-CZ" altLang="zh-CN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cs-CZ" altLang="zh-CN" sz="40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Stay</a:t>
            </a:r>
            <a:endParaRPr lang="en-US" altLang="zh-CN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B301E2-5211-453B-80DC-BADB70160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8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46055">
            <a:off x="8089438" y="5981559"/>
            <a:ext cx="865580" cy="15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9" descr="eucrof-v1.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68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15533" y="6453336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2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257856" y="-462956"/>
            <a:ext cx="865580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2184" y="980728"/>
            <a:ext cx="7878248" cy="134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lnSpc>
                <a:spcPct val="112000"/>
              </a:lnSpc>
              <a:spcBef>
                <a:spcPts val="0"/>
              </a:spcBef>
              <a:spcAft>
                <a:spcPts val="400"/>
              </a:spcAft>
            </a:pPr>
            <a:endParaRPr lang="en-GB" sz="18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68050" y="220960"/>
            <a:ext cx="9112462" cy="47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>
                <a:solidFill>
                  <a:srgbClr val="29235C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cs-CZ" sz="4000" b="1" dirty="0">
                <a:solidFill>
                  <a:srgbClr val="29235C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000" b="1" dirty="0" err="1">
                <a:solidFill>
                  <a:srgbClr val="29235C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sz="4000" b="1" dirty="0">
                <a:solidFill>
                  <a:srgbClr val="29235C"/>
                </a:solidFill>
                <a:latin typeface="+mj-lt"/>
                <a:ea typeface="+mj-ea"/>
                <a:cs typeface="+mj-cs"/>
              </a:rPr>
              <a:t> monitoring </a:t>
            </a:r>
            <a:endParaRPr lang="en-GB" sz="4000" b="1" dirty="0">
              <a:solidFill>
                <a:srgbClr val="29235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ttangolo 1"/>
          <p:cNvSpPr>
            <a:spLocks noChangeArrowheads="1"/>
          </p:cNvSpPr>
          <p:nvPr/>
        </p:nvSpPr>
        <p:spPr bwMode="auto">
          <a:xfrm>
            <a:off x="471753" y="3438946"/>
            <a:ext cx="3606852" cy="12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3538" indent="-363538" eaLnBrk="0" hangingPunct="0">
              <a:lnSpc>
                <a:spcPct val="115000"/>
              </a:lnSpc>
              <a:tabLst>
                <a:tab pos="0" algn="l"/>
                <a:tab pos="2952750" algn="l"/>
                <a:tab pos="6286500" algn="l"/>
                <a:tab pos="6819900" algn="r"/>
              </a:tabLst>
            </a:pPr>
            <a:endParaRPr lang="en-US" sz="1400" b="1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491880" y="6309320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DH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RBM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2018</a:t>
            </a: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582184" y="980728"/>
            <a:ext cx="7560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6694512" cy="3096344"/>
          </a:xfrm>
        </p:spPr>
        <p:txBody>
          <a:bodyPr>
            <a:normAutofit fontScale="90000"/>
          </a:bodyPr>
          <a:lstStyle/>
          <a:p>
            <a:pPr algn="l"/>
            <a:br>
              <a:rPr lang="cs-CZ" sz="2400" b="1" dirty="0"/>
            </a:br>
            <a:br>
              <a:rPr lang="cs-CZ" sz="2400" b="1" dirty="0"/>
            </a:br>
            <a:br>
              <a:rPr lang="cs-CZ" sz="2400" b="1" dirty="0"/>
            </a:br>
            <a:br>
              <a:rPr lang="cs-CZ" sz="2400" b="1" dirty="0"/>
            </a:br>
            <a:br>
              <a:rPr lang="cs-CZ" sz="2400" b="1" dirty="0"/>
            </a:br>
            <a:br>
              <a:rPr lang="cs-CZ" sz="2400" b="1" dirty="0"/>
            </a:br>
            <a:br>
              <a:rPr lang="cs-CZ" sz="2700" b="1" dirty="0"/>
            </a:br>
            <a:r>
              <a:rPr lang="cs-CZ" sz="3600" b="1" dirty="0"/>
              <a:t>1990s</a:t>
            </a:r>
            <a:br>
              <a:rPr lang="cs-CZ" sz="3100" dirty="0"/>
            </a:br>
            <a:r>
              <a:rPr lang="cs-CZ" sz="3100" dirty="0"/>
              <a:t>100% </a:t>
            </a:r>
            <a:r>
              <a:rPr lang="cs-CZ" sz="3100" dirty="0" err="1"/>
              <a:t>SDV</a:t>
            </a:r>
            <a:br>
              <a:rPr lang="cs-CZ" sz="3100" dirty="0"/>
            </a:br>
            <a:r>
              <a:rPr lang="cs-CZ" sz="3100" dirty="0" err="1"/>
              <a:t>Attention</a:t>
            </a:r>
            <a:r>
              <a:rPr lang="cs-CZ" sz="3100" dirty="0"/>
              <a:t> to detail</a:t>
            </a:r>
            <a:br>
              <a:rPr lang="cs-CZ" sz="3100" dirty="0"/>
            </a:br>
            <a:r>
              <a:rPr lang="cs-CZ" sz="3100" dirty="0"/>
              <a:t>A </a:t>
            </a:r>
            <a:r>
              <a:rPr lang="cs-CZ" sz="3100" dirty="0" err="1"/>
              <a:t>small</a:t>
            </a:r>
            <a:r>
              <a:rPr lang="cs-CZ" sz="3100" dirty="0"/>
              <a:t> team – </a:t>
            </a:r>
            <a:r>
              <a:rPr lang="cs-CZ" sz="3100" dirty="0" err="1"/>
              <a:t>CRA</a:t>
            </a:r>
            <a:r>
              <a:rPr lang="cs-CZ" sz="3100" dirty="0"/>
              <a:t> and PA</a:t>
            </a:r>
            <a:br>
              <a:rPr lang="cs-CZ" sz="3100" dirty="0"/>
            </a:br>
            <a:br>
              <a:rPr lang="cs-CZ" sz="3100" dirty="0"/>
            </a:br>
            <a:r>
              <a:rPr lang="cs-CZ" sz="3600" b="1" dirty="0"/>
              <a:t>2010…..</a:t>
            </a:r>
            <a:br>
              <a:rPr lang="cs-CZ" sz="3100" dirty="0"/>
            </a:br>
            <a:r>
              <a:rPr lang="cs-CZ" sz="3100" dirty="0" err="1"/>
              <a:t>Remote</a:t>
            </a:r>
            <a:r>
              <a:rPr lang="cs-CZ" sz="3100" dirty="0"/>
              <a:t> monitoring (not risk </a:t>
            </a:r>
            <a:r>
              <a:rPr lang="cs-CZ" sz="3100" dirty="0" err="1"/>
              <a:t>based</a:t>
            </a:r>
            <a:r>
              <a:rPr lang="cs-CZ" sz="3100" dirty="0"/>
              <a:t>!)</a:t>
            </a:r>
            <a:br>
              <a:rPr lang="cs-CZ" sz="3100" dirty="0"/>
            </a:br>
            <a:r>
              <a:rPr lang="cs-CZ" sz="3100" dirty="0" err="1"/>
              <a:t>Teams</a:t>
            </a:r>
            <a:r>
              <a:rPr lang="cs-CZ" sz="3100" dirty="0"/>
              <a:t> </a:t>
            </a:r>
            <a:r>
              <a:rPr lang="cs-CZ" sz="3100" dirty="0" err="1"/>
              <a:t>grow</a:t>
            </a:r>
            <a:r>
              <a:rPr lang="cs-CZ" sz="3100" dirty="0"/>
              <a:t>  - </a:t>
            </a:r>
            <a:r>
              <a:rPr lang="cs-CZ" sz="3100" dirty="0" err="1"/>
              <a:t>CRA</a:t>
            </a:r>
            <a:r>
              <a:rPr lang="cs-CZ" sz="3100" dirty="0"/>
              <a:t>, PA,  </a:t>
            </a:r>
            <a:r>
              <a:rPr lang="cs-CZ" sz="3100" dirty="0" err="1"/>
              <a:t>Remote</a:t>
            </a:r>
            <a:r>
              <a:rPr lang="cs-CZ" sz="3100" dirty="0"/>
              <a:t> </a:t>
            </a:r>
            <a:r>
              <a:rPr lang="cs-CZ" sz="3100" dirty="0" err="1"/>
              <a:t>monitors</a:t>
            </a:r>
            <a:r>
              <a:rPr lang="cs-CZ" sz="3100" dirty="0"/>
              <a:t>…</a:t>
            </a:r>
            <a:br>
              <a:rPr lang="cs-CZ" sz="2700" dirty="0"/>
            </a:br>
            <a:br>
              <a:rPr lang="cs-CZ" sz="2700" dirty="0"/>
            </a:br>
            <a:endParaRPr lang="en-GB" sz="27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47813" y="5517232"/>
            <a:ext cx="6912619" cy="792088"/>
          </a:xfrm>
        </p:spPr>
        <p:txBody>
          <a:bodyPr>
            <a:normAutofit/>
          </a:bodyPr>
          <a:lstStyle/>
          <a:p>
            <a:endParaRPr lang="cs-CZ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28" y="1491171"/>
            <a:ext cx="1103285" cy="107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1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46055">
            <a:off x="8089438" y="5981559"/>
            <a:ext cx="865580" cy="15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5096" y="8164"/>
            <a:ext cx="72723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29235C"/>
                </a:solidFill>
              </a:rPr>
              <a:t>Trial complexity is increasing</a:t>
            </a:r>
            <a:endParaRPr lang="it-IT" sz="4000" b="1" dirty="0">
              <a:solidFill>
                <a:srgbClr val="29235C"/>
              </a:solidFill>
            </a:endParaRPr>
          </a:p>
        </p:txBody>
      </p:sp>
      <p:pic>
        <p:nvPicPr>
          <p:cNvPr id="5" name="Image 9" descr="eucrof-v1.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68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15533" y="6453336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3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257856" y="-462956"/>
            <a:ext cx="865580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7"/>
          <p:cNvSpPr/>
          <p:nvPr/>
        </p:nvSpPr>
        <p:spPr>
          <a:xfrm>
            <a:off x="657225" y="1547813"/>
            <a:ext cx="7815263" cy="895350"/>
          </a:xfrm>
          <a:prstGeom prst="roundRect">
            <a:avLst>
              <a:gd name="adj" fmla="val 168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46800" rIns="108000" bIns="46800"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Growing clinical trial complexity continues to challenge the ability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of companies to </a:t>
            </a:r>
            <a:r>
              <a:rPr lang="cs-CZ" sz="2000" b="1" dirty="0">
                <a:solidFill>
                  <a:schemeClr val="tx1"/>
                </a:solidFill>
              </a:rPr>
              <a:t>support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costs of new drug development</a:t>
            </a:r>
          </a:p>
        </p:txBody>
      </p:sp>
      <p:sp>
        <p:nvSpPr>
          <p:cNvPr id="2" name="Rettangolo 1"/>
          <p:cNvSpPr/>
          <p:nvPr/>
        </p:nvSpPr>
        <p:spPr>
          <a:xfrm>
            <a:off x="743926" y="2636912"/>
            <a:ext cx="7728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83568" y="1151164"/>
            <a:ext cx="7560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491880" y="6309320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DH RBM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926" y="2844225"/>
            <a:ext cx="77783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3200" b="1" i="1" dirty="0" err="1">
                <a:solidFill>
                  <a:schemeClr val="accent6">
                    <a:lumMod val="50000"/>
                  </a:schemeClr>
                </a:solidFill>
              </a:rPr>
              <a:t>Where</a:t>
            </a:r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 are </a:t>
            </a:r>
            <a:r>
              <a:rPr lang="cs-CZ" sz="3200" b="1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i="1" dirty="0" err="1">
                <a:solidFill>
                  <a:schemeClr val="accent6">
                    <a:lumMod val="50000"/>
                  </a:schemeClr>
                </a:solidFill>
              </a:rPr>
              <a:t>going</a:t>
            </a:r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cs-CZ" sz="3200" b="1" i="1" dirty="0" err="1">
                <a:solidFill>
                  <a:schemeClr val="accent6">
                    <a:lumMod val="50000"/>
                  </a:schemeClr>
                </a:solidFill>
              </a:rPr>
              <a:t>How</a:t>
            </a:r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 do </a:t>
            </a:r>
            <a:r>
              <a:rPr lang="cs-CZ" sz="3200" b="1" i="1" dirty="0" err="1">
                <a:solidFill>
                  <a:schemeClr val="accent6">
                    <a:lumMod val="50000"/>
                  </a:schemeClr>
                </a:solidFill>
              </a:rPr>
              <a:t>we</a:t>
            </a:r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i="1" dirty="0" err="1">
                <a:solidFill>
                  <a:schemeClr val="accent6">
                    <a:lumMod val="50000"/>
                  </a:schemeClr>
                </a:solidFill>
              </a:rPr>
              <a:t>continue</a:t>
            </a:r>
            <a:r>
              <a:rPr lang="cs-CZ" sz="3200" b="1" i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endParaRPr lang="cs-CZ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2800" b="1" i="1" dirty="0" err="1"/>
              <a:t>The</a:t>
            </a:r>
            <a:r>
              <a:rPr lang="cs-CZ" sz="2800" b="1" i="1" dirty="0"/>
              <a:t> </a:t>
            </a:r>
            <a:r>
              <a:rPr lang="cs-CZ" sz="2800" b="1" i="1" dirty="0" err="1"/>
              <a:t>concept</a:t>
            </a:r>
            <a:r>
              <a:rPr lang="cs-CZ" sz="2800" b="1" i="1" dirty="0"/>
              <a:t> </a:t>
            </a:r>
            <a:r>
              <a:rPr lang="cs-CZ" sz="2800" b="1" i="1" dirty="0" err="1"/>
              <a:t>of</a:t>
            </a:r>
            <a:r>
              <a:rPr lang="cs-CZ" sz="2800" b="1" i="1" dirty="0"/>
              <a:t> Risk-</a:t>
            </a:r>
            <a:r>
              <a:rPr lang="cs-CZ" sz="2800" b="1" i="1" dirty="0" err="1"/>
              <a:t>Based</a:t>
            </a:r>
            <a:r>
              <a:rPr lang="cs-CZ" sz="2800" b="1" i="1" dirty="0"/>
              <a:t> Monitoring (</a:t>
            </a:r>
            <a:r>
              <a:rPr lang="cs-CZ" sz="2800" b="1" i="1" dirty="0" err="1"/>
              <a:t>RBM</a:t>
            </a:r>
            <a:r>
              <a:rPr lang="cs-CZ" sz="2800" b="1" i="1" dirty="0"/>
              <a:t>): </a:t>
            </a:r>
          </a:p>
          <a:p>
            <a:r>
              <a:rPr lang="cs-CZ" sz="2800" b="1" i="1" dirty="0" err="1"/>
              <a:t>FDA</a:t>
            </a:r>
            <a:r>
              <a:rPr lang="cs-CZ" sz="2800" b="1" i="1" dirty="0"/>
              <a:t>    draft 2011, </a:t>
            </a:r>
            <a:r>
              <a:rPr lang="cs-CZ" sz="2800" b="1" i="1" dirty="0" err="1"/>
              <a:t>final</a:t>
            </a:r>
            <a:r>
              <a:rPr lang="cs-CZ" sz="2800" b="1" i="1" dirty="0"/>
              <a:t> August 2013</a:t>
            </a:r>
          </a:p>
          <a:p>
            <a:r>
              <a:rPr lang="cs-CZ" sz="2800" b="1" i="1" dirty="0"/>
              <a:t>EMA  </a:t>
            </a:r>
            <a:r>
              <a:rPr lang="cs-CZ" sz="2800" b="1" i="1" dirty="0" err="1"/>
              <a:t>November</a:t>
            </a:r>
            <a:r>
              <a:rPr lang="cs-CZ" sz="2800" b="1" i="1" dirty="0"/>
              <a:t>  2013</a:t>
            </a:r>
          </a:p>
          <a:p>
            <a:r>
              <a:rPr lang="cs-CZ" sz="2800" b="1" i="1" dirty="0" err="1"/>
              <a:t>ICH</a:t>
            </a:r>
            <a:r>
              <a:rPr lang="cs-CZ" sz="2800" b="1" i="1" dirty="0"/>
              <a:t> </a:t>
            </a:r>
            <a:r>
              <a:rPr lang="cs-CZ" sz="2800" b="1" i="1" dirty="0" err="1"/>
              <a:t>GCP</a:t>
            </a:r>
            <a:r>
              <a:rPr lang="cs-CZ" sz="2800" b="1" i="1" dirty="0"/>
              <a:t> E 6 (R2) 2016</a:t>
            </a: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43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46055">
            <a:off x="8089438" y="5981559"/>
            <a:ext cx="865580" cy="15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192" y="185894"/>
            <a:ext cx="72723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err="1">
                <a:solidFill>
                  <a:srgbClr val="29235C"/>
                </a:solidFill>
              </a:rPr>
              <a:t>Development</a:t>
            </a:r>
            <a:r>
              <a:rPr lang="cs-CZ" sz="4000" b="1" dirty="0">
                <a:solidFill>
                  <a:srgbClr val="29235C"/>
                </a:solidFill>
              </a:rPr>
              <a:t> </a:t>
            </a:r>
            <a:r>
              <a:rPr lang="cs-CZ" sz="4000" b="1" dirty="0" err="1">
                <a:solidFill>
                  <a:srgbClr val="29235C"/>
                </a:solidFill>
              </a:rPr>
              <a:t>of</a:t>
            </a:r>
            <a:r>
              <a:rPr lang="cs-CZ" sz="4000" b="1" dirty="0">
                <a:solidFill>
                  <a:srgbClr val="29235C"/>
                </a:solidFill>
              </a:rPr>
              <a:t> </a:t>
            </a:r>
            <a:r>
              <a:rPr lang="cs-CZ" sz="4000" b="1" dirty="0" err="1">
                <a:solidFill>
                  <a:srgbClr val="29235C"/>
                </a:solidFill>
              </a:rPr>
              <a:t>RBM</a:t>
            </a:r>
            <a:endParaRPr lang="en-GB" sz="4000" b="1" dirty="0">
              <a:solidFill>
                <a:srgbClr val="29235C"/>
              </a:solidFill>
            </a:endParaRPr>
          </a:p>
        </p:txBody>
      </p:sp>
      <p:pic>
        <p:nvPicPr>
          <p:cNvPr id="5" name="Image 9" descr="eucrof-v1.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68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15533" y="6453336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4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257856" y="-462956"/>
            <a:ext cx="865580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3"/>
          <p:cNvCxnSpPr/>
          <p:nvPr/>
        </p:nvCxnSpPr>
        <p:spPr>
          <a:xfrm>
            <a:off x="796231" y="1151164"/>
            <a:ext cx="7560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491880" y="6309320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DH RBM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132889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2013 …..</a:t>
            </a:r>
            <a:br>
              <a:rPr lang="cs-CZ" sz="2400" dirty="0"/>
            </a:br>
            <a:r>
              <a:rPr lang="cs-CZ" sz="2800" dirty="0">
                <a:latin typeface="+mj-lt"/>
                <a:ea typeface="+mj-ea"/>
                <a:cs typeface="+mj-cs"/>
              </a:rPr>
              <a:t>Risk-</a:t>
            </a:r>
            <a:r>
              <a:rPr lang="cs-CZ" sz="2800" dirty="0" err="1">
                <a:latin typeface="+mj-lt"/>
                <a:ea typeface="+mj-ea"/>
                <a:cs typeface="+mj-cs"/>
              </a:rPr>
              <a:t>based</a:t>
            </a:r>
            <a:r>
              <a:rPr lang="cs-CZ" sz="2800" dirty="0">
                <a:latin typeface="+mj-lt"/>
                <a:ea typeface="+mj-ea"/>
                <a:cs typeface="+mj-cs"/>
              </a:rPr>
              <a:t> monitoring</a:t>
            </a:r>
            <a:br>
              <a:rPr lang="cs-CZ" sz="2800" dirty="0">
                <a:latin typeface="+mj-lt"/>
                <a:ea typeface="+mj-ea"/>
                <a:cs typeface="+mj-cs"/>
              </a:rPr>
            </a:br>
            <a:r>
              <a:rPr lang="cs-CZ" sz="2800" dirty="0" err="1">
                <a:latin typeface="+mj-lt"/>
                <a:ea typeface="+mj-ea"/>
                <a:cs typeface="+mj-cs"/>
              </a:rPr>
              <a:t>Various</a:t>
            </a:r>
            <a:r>
              <a:rPr lang="cs-CZ" sz="2800" dirty="0"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latin typeface="+mj-lt"/>
                <a:ea typeface="+mj-ea"/>
                <a:cs typeface="+mj-cs"/>
              </a:rPr>
              <a:t>approaches</a:t>
            </a:r>
            <a:br>
              <a:rPr lang="cs-CZ" sz="2800" dirty="0">
                <a:latin typeface="+mj-lt"/>
                <a:ea typeface="+mj-ea"/>
                <a:cs typeface="+mj-cs"/>
              </a:rPr>
            </a:br>
            <a:r>
              <a:rPr lang="cs-CZ" sz="2800" dirty="0" err="1">
                <a:latin typeface="+mj-lt"/>
                <a:ea typeface="+mj-ea"/>
                <a:cs typeface="+mj-cs"/>
              </a:rPr>
              <a:t>Teams</a:t>
            </a:r>
            <a:r>
              <a:rPr lang="cs-CZ" sz="2800" dirty="0"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latin typeface="+mj-lt"/>
                <a:ea typeface="+mj-ea"/>
                <a:cs typeface="+mj-cs"/>
              </a:rPr>
              <a:t>grow</a:t>
            </a:r>
            <a:r>
              <a:rPr lang="cs-CZ" sz="2800" dirty="0"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latin typeface="+mj-lt"/>
                <a:ea typeface="+mj-ea"/>
                <a:cs typeface="+mj-cs"/>
              </a:rPr>
              <a:t>furhter</a:t>
            </a:r>
            <a:r>
              <a:rPr lang="cs-CZ" sz="2800" dirty="0">
                <a:latin typeface="+mj-lt"/>
                <a:ea typeface="+mj-ea"/>
                <a:cs typeface="+mj-cs"/>
              </a:rPr>
              <a:t> </a:t>
            </a:r>
          </a:p>
          <a:p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Always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r>
              <a:rPr lang="cs-CZ" sz="2800" dirty="0" err="1">
                <a:latin typeface="+mj-lt"/>
                <a:ea typeface="+mj-ea"/>
                <a:cs typeface="+mj-cs"/>
              </a:rPr>
              <a:t>Central</a:t>
            </a:r>
            <a:r>
              <a:rPr lang="cs-CZ" sz="2800" dirty="0">
                <a:latin typeface="+mj-lt"/>
                <a:ea typeface="+mj-ea"/>
                <a:cs typeface="+mj-cs"/>
              </a:rPr>
              <a:t> data </a:t>
            </a:r>
            <a:r>
              <a:rPr lang="cs-CZ" sz="2800" dirty="0" err="1">
                <a:latin typeface="+mj-lt"/>
                <a:ea typeface="+mj-ea"/>
                <a:cs typeface="+mj-cs"/>
              </a:rPr>
              <a:t>analytics</a:t>
            </a:r>
            <a:endParaRPr lang="cs-CZ" sz="2800" dirty="0"/>
          </a:p>
          <a:p>
            <a:r>
              <a:rPr lang="cs-CZ" sz="2800" dirty="0" err="1">
                <a:latin typeface="+mj-lt"/>
                <a:ea typeface="+mj-ea"/>
                <a:cs typeface="+mj-cs"/>
              </a:rPr>
              <a:t>Less</a:t>
            </a:r>
            <a:r>
              <a:rPr lang="cs-CZ" sz="2800" dirty="0"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latin typeface="+mj-lt"/>
                <a:ea typeface="+mj-ea"/>
                <a:cs typeface="+mj-cs"/>
              </a:rPr>
              <a:t>than</a:t>
            </a:r>
            <a:r>
              <a:rPr lang="cs-CZ" sz="2800" dirty="0">
                <a:latin typeface="+mj-lt"/>
                <a:ea typeface="+mj-ea"/>
                <a:cs typeface="+mj-cs"/>
              </a:rPr>
              <a:t> 100% </a:t>
            </a:r>
            <a:r>
              <a:rPr lang="cs-CZ" sz="2800" dirty="0" err="1">
                <a:latin typeface="+mj-lt"/>
                <a:ea typeface="+mj-ea"/>
                <a:cs typeface="+mj-cs"/>
              </a:rPr>
              <a:t>SDV</a:t>
            </a:r>
            <a:endParaRPr lang="cs-CZ" sz="2800" dirty="0">
              <a:latin typeface="+mj-lt"/>
              <a:ea typeface="+mj-ea"/>
              <a:cs typeface="+mj-cs"/>
            </a:endParaRPr>
          </a:p>
          <a:p>
            <a:r>
              <a:rPr lang="cs-CZ" sz="2800" dirty="0" err="1">
                <a:latin typeface="+mj-lt"/>
                <a:ea typeface="+mj-ea"/>
                <a:cs typeface="+mj-cs"/>
              </a:rPr>
              <a:t>Remote</a:t>
            </a:r>
            <a:r>
              <a:rPr lang="cs-CZ" sz="2800" dirty="0">
                <a:latin typeface="+mj-lt"/>
                <a:ea typeface="+mj-ea"/>
                <a:cs typeface="+mj-cs"/>
              </a:rPr>
              <a:t> and </a:t>
            </a:r>
            <a:r>
              <a:rPr lang="cs-CZ" sz="2800" dirty="0" err="1">
                <a:latin typeface="+mj-lt"/>
                <a:ea typeface="+mj-ea"/>
                <a:cs typeface="+mj-cs"/>
              </a:rPr>
              <a:t>onsite</a:t>
            </a:r>
            <a:r>
              <a:rPr lang="cs-CZ" sz="2800" dirty="0">
                <a:latin typeface="+mj-lt"/>
                <a:ea typeface="+mj-ea"/>
                <a:cs typeface="+mj-cs"/>
              </a:rPr>
              <a:t> monitoring </a:t>
            </a:r>
          </a:p>
          <a:p>
            <a:r>
              <a:rPr lang="cs-CZ" sz="2800" dirty="0" err="1">
                <a:latin typeface="+mj-lt"/>
                <a:ea typeface="+mj-ea"/>
                <a:cs typeface="+mj-cs"/>
              </a:rPr>
              <a:t>Cross-functional</a:t>
            </a:r>
            <a:r>
              <a:rPr lang="cs-CZ" sz="2800" dirty="0"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latin typeface="+mj-lt"/>
                <a:ea typeface="+mj-ea"/>
                <a:cs typeface="+mj-cs"/>
              </a:rPr>
              <a:t>approach</a:t>
            </a:r>
            <a:endParaRPr lang="cs-CZ" sz="2800" dirty="0">
              <a:latin typeface="+mj-lt"/>
              <a:ea typeface="+mj-ea"/>
              <a:cs typeface="+mj-cs"/>
            </a:endParaRPr>
          </a:p>
          <a:p>
            <a:endParaRPr lang="cs-CZ" sz="2400" dirty="0"/>
          </a:p>
          <a:p>
            <a:endParaRPr lang="en-GB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C:\Users\hrdlicd\AppData\Local\Microsoft\Windows\Temporary Internet Files\Content.IE5\NQ01T4PC\ris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17" y="3104329"/>
            <a:ext cx="1853254" cy="13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6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46055">
            <a:off x="8089438" y="5981559"/>
            <a:ext cx="865580" cy="15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9" descr="eucrof-v1.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68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15533" y="6453336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5</a:t>
            </a:fld>
            <a:endParaRPr lang="fr-FR" b="1" dirty="0">
              <a:solidFill>
                <a:srgbClr val="29235C"/>
              </a:solidFill>
              <a:latin typeface="+mj-lt"/>
            </a:endParaRP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257856" y="-462956"/>
            <a:ext cx="865580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80368" y="102635"/>
            <a:ext cx="72723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>
                <a:solidFill>
                  <a:srgbClr val="29235C"/>
                </a:solidFill>
              </a:rPr>
              <a:t>RBM</a:t>
            </a:r>
            <a:endParaRPr lang="fr-FR" b="1" dirty="0">
              <a:solidFill>
                <a:srgbClr val="29235C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3012" y="1151163"/>
            <a:ext cx="8593484" cy="50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solidFill>
                  <a:schemeClr val="tx1"/>
                </a:solidFill>
              </a:rPr>
              <a:t>Protocol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evaluation</a:t>
            </a:r>
            <a:r>
              <a:rPr lang="cs-CZ" sz="2000" b="1" dirty="0">
                <a:solidFill>
                  <a:schemeClr val="tx1"/>
                </a:solidFill>
              </a:rPr>
              <a:t>:				Monitoring </a:t>
            </a:r>
            <a:r>
              <a:rPr lang="cs-CZ" sz="2000" b="1" dirty="0" err="1">
                <a:solidFill>
                  <a:schemeClr val="tx1"/>
                </a:solidFill>
              </a:rPr>
              <a:t>Plan</a:t>
            </a:r>
            <a:r>
              <a:rPr lang="cs-CZ" sz="20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Risk </a:t>
            </a:r>
            <a:r>
              <a:rPr lang="cs-CZ" sz="2000" dirty="0" err="1">
                <a:solidFill>
                  <a:schemeClr val="tx1"/>
                </a:solidFill>
              </a:rPr>
              <a:t>identification</a:t>
            </a:r>
            <a:r>
              <a:rPr lang="cs-CZ" sz="2000" dirty="0">
                <a:solidFill>
                  <a:schemeClr val="tx1"/>
                </a:solidFill>
              </a:rPr>
              <a:t>				Source Data </a:t>
            </a:r>
            <a:r>
              <a:rPr lang="cs-CZ" sz="2000" dirty="0" err="1">
                <a:solidFill>
                  <a:schemeClr val="tx1"/>
                </a:solidFill>
              </a:rPr>
              <a:t>Verification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Risk </a:t>
            </a:r>
            <a:r>
              <a:rPr lang="cs-CZ" sz="2000" dirty="0" err="1">
                <a:solidFill>
                  <a:schemeClr val="tx1"/>
                </a:solidFill>
              </a:rPr>
              <a:t>assessment</a:t>
            </a:r>
            <a:r>
              <a:rPr lang="cs-CZ" sz="2000" dirty="0">
                <a:solidFill>
                  <a:schemeClr val="tx1"/>
                </a:solidFill>
              </a:rPr>
              <a:t>		        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PROACTIVE</a:t>
            </a:r>
            <a:r>
              <a:rPr lang="cs-CZ" sz="2000" b="1" dirty="0">
                <a:solidFill>
                  <a:schemeClr val="tx1"/>
                </a:solidFill>
              </a:rPr>
              <a:t>		</a:t>
            </a:r>
            <a:r>
              <a:rPr lang="cs-CZ" sz="2000" dirty="0">
                <a:solidFill>
                  <a:schemeClr val="tx1"/>
                </a:solidFill>
              </a:rPr>
              <a:t>Source Data </a:t>
            </a:r>
            <a:r>
              <a:rPr lang="cs-CZ" sz="2000" dirty="0" err="1">
                <a:solidFill>
                  <a:schemeClr val="tx1"/>
                </a:solidFill>
              </a:rPr>
              <a:t>Review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Risk </a:t>
            </a:r>
            <a:r>
              <a:rPr lang="cs-CZ" sz="2000" dirty="0" err="1">
                <a:solidFill>
                  <a:schemeClr val="tx1"/>
                </a:solidFill>
              </a:rPr>
              <a:t>documentation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err="1">
                <a:solidFill>
                  <a:schemeClr val="tx1"/>
                </a:solidFill>
              </a:rPr>
              <a:t>Central</a:t>
            </a:r>
            <a:r>
              <a:rPr lang="cs-CZ" sz="2000" b="1" dirty="0">
                <a:solidFill>
                  <a:schemeClr val="tx1"/>
                </a:solidFill>
              </a:rPr>
              <a:t> Data </a:t>
            </a:r>
            <a:r>
              <a:rPr lang="cs-CZ" sz="2000" b="1" dirty="0" err="1">
                <a:solidFill>
                  <a:schemeClr val="tx1"/>
                </a:solidFill>
              </a:rPr>
              <a:t>Analytics</a:t>
            </a:r>
            <a:r>
              <a:rPr lang="cs-CZ" sz="2000" b="1" dirty="0">
                <a:solidFill>
                  <a:schemeClr val="tx1"/>
                </a:solidFill>
              </a:rPr>
              <a:t>:				</a:t>
            </a:r>
            <a:r>
              <a:rPr lang="cs-CZ" sz="2000" b="1" dirty="0" err="1">
                <a:solidFill>
                  <a:schemeClr val="tx1"/>
                </a:solidFill>
              </a:rPr>
              <a:t>Monitors</a:t>
            </a:r>
            <a:r>
              <a:rPr lang="cs-CZ" sz="2000" b="1" dirty="0">
                <a:solidFill>
                  <a:schemeClr val="tx1"/>
                </a:solidFill>
              </a:rPr>
              <a:t>: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Onsite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Remote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Risk </a:t>
            </a:r>
            <a:r>
              <a:rPr lang="cs-CZ" sz="2000" dirty="0" err="1">
                <a:solidFill>
                  <a:schemeClr val="tx1"/>
                </a:solidFill>
              </a:rPr>
              <a:t>indicators</a:t>
            </a:r>
            <a:r>
              <a:rPr lang="cs-CZ" sz="2000" dirty="0">
                <a:solidFill>
                  <a:schemeClr val="tx1"/>
                </a:solidFill>
              </a:rPr>
              <a:t>					</a:t>
            </a:r>
            <a:r>
              <a:rPr lang="cs-CZ" sz="2000" dirty="0" err="1">
                <a:solidFill>
                  <a:schemeClr val="tx1"/>
                </a:solidFill>
              </a:rPr>
              <a:t>Event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Triggered</a:t>
            </a:r>
            <a:r>
              <a:rPr lang="cs-CZ" sz="2000" dirty="0">
                <a:solidFill>
                  <a:schemeClr val="tx1"/>
                </a:solidFill>
              </a:rPr>
              <a:t> Monitoring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tx1"/>
                </a:solidFill>
              </a:rPr>
              <a:t>Outliers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Trends</a:t>
            </a:r>
            <a:r>
              <a:rPr lang="cs-CZ" sz="2000" dirty="0">
                <a:solidFill>
                  <a:schemeClr val="tx1"/>
                </a:solidFill>
              </a:rPr>
              <a:t>					</a:t>
            </a:r>
            <a:r>
              <a:rPr lang="cs-CZ" sz="2000" dirty="0" err="1">
                <a:solidFill>
                  <a:schemeClr val="tx1"/>
                </a:solidFill>
              </a:rPr>
              <a:t>Root</a:t>
            </a:r>
            <a:r>
              <a:rPr lang="cs-CZ" sz="2000" dirty="0">
                <a:solidFill>
                  <a:schemeClr val="tx1"/>
                </a:solidFill>
              </a:rPr>
              <a:t> Cause </a:t>
            </a:r>
            <a:r>
              <a:rPr lang="cs-CZ" sz="2000" dirty="0" err="1">
                <a:solidFill>
                  <a:schemeClr val="tx1"/>
                </a:solidFill>
              </a:rPr>
              <a:t>Analysis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					</a:t>
            </a:r>
            <a:r>
              <a:rPr lang="cs-CZ" sz="2000" dirty="0" err="1">
                <a:solidFill>
                  <a:schemeClr val="tx1"/>
                </a:solidFill>
              </a:rPr>
              <a:t>Corrective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Actions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Project Management: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Risk management	   </a:t>
            </a:r>
            <a:r>
              <a:rPr lang="cs-CZ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cs-CZ" sz="2000" dirty="0">
                <a:solidFill>
                  <a:schemeClr val="tx1"/>
                </a:solidFill>
              </a:rPr>
              <a:t>			             Risk </a:t>
            </a:r>
            <a:r>
              <a:rPr lang="cs-CZ" sz="2000" dirty="0" err="1">
                <a:solidFill>
                  <a:schemeClr val="tx1"/>
                </a:solidFill>
              </a:rPr>
              <a:t>mitigation</a:t>
            </a:r>
            <a:r>
              <a:rPr lang="cs-CZ" sz="2000" dirty="0">
                <a:solidFill>
                  <a:schemeClr val="tx1"/>
                </a:solidFill>
              </a:rPr>
              <a:t>                         </a:t>
            </a:r>
            <a:r>
              <a:rPr lang="cs-CZ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  <a:r>
              <a:rPr 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		   </a:t>
            </a:r>
            <a:r>
              <a:rPr lang="cs-CZ" sz="2000" b="1" dirty="0" err="1">
                <a:solidFill>
                  <a:schemeClr val="tx1"/>
                </a:solidFill>
              </a:rPr>
              <a:t>MULTIPLE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STAKEHOLDERS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		</a:t>
            </a: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 			</a:t>
            </a:r>
            <a:endParaRPr lang="en-GB" sz="2000" b="1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683568" y="1151164"/>
            <a:ext cx="77576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491879" y="6365654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DH RBM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sz="1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B301E2-5211-453B-80DC-BADB70160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17" y="2304183"/>
            <a:ext cx="2060921" cy="20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46055">
            <a:off x="8089438" y="5981559"/>
            <a:ext cx="865580" cy="15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1388" y="0"/>
            <a:ext cx="72723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cs-CZ" b="1" dirty="0">
                <a:solidFill>
                  <a:srgbClr val="29235C"/>
                </a:solidFill>
              </a:rPr>
              <a:t>And </a:t>
            </a:r>
            <a:r>
              <a:rPr lang="cs-CZ" b="1" dirty="0" err="1">
                <a:solidFill>
                  <a:srgbClr val="29235C"/>
                </a:solidFill>
              </a:rPr>
              <a:t>What</a:t>
            </a:r>
            <a:r>
              <a:rPr lang="cs-CZ" b="1" dirty="0">
                <a:solidFill>
                  <a:srgbClr val="29235C"/>
                </a:solidFill>
              </a:rPr>
              <a:t> </a:t>
            </a:r>
            <a:r>
              <a:rPr lang="cs-CZ" b="1" dirty="0" err="1">
                <a:solidFill>
                  <a:srgbClr val="29235C"/>
                </a:solidFill>
              </a:rPr>
              <a:t>About</a:t>
            </a:r>
            <a:r>
              <a:rPr lang="cs-CZ" b="1" dirty="0">
                <a:solidFill>
                  <a:srgbClr val="29235C"/>
                </a:solidFill>
              </a:rPr>
              <a:t> </a:t>
            </a:r>
            <a:r>
              <a:rPr lang="cs-CZ" b="1" dirty="0" err="1">
                <a:solidFill>
                  <a:srgbClr val="29235C"/>
                </a:solidFill>
              </a:rPr>
              <a:t>the</a:t>
            </a:r>
            <a:r>
              <a:rPr lang="cs-CZ" b="1" dirty="0">
                <a:solidFill>
                  <a:srgbClr val="29235C"/>
                </a:solidFill>
              </a:rPr>
              <a:t> </a:t>
            </a:r>
            <a:r>
              <a:rPr lang="cs-CZ" b="1" dirty="0" err="1">
                <a:solidFill>
                  <a:srgbClr val="29235C"/>
                </a:solidFill>
              </a:rPr>
              <a:t>Sites</a:t>
            </a:r>
            <a:r>
              <a:rPr lang="cs-CZ" b="1" dirty="0">
                <a:solidFill>
                  <a:srgbClr val="29235C"/>
                </a:solidFill>
              </a:rPr>
              <a:t> ?</a:t>
            </a:r>
            <a:endParaRPr lang="en-US" b="1" dirty="0">
              <a:solidFill>
                <a:srgbClr val="29235C"/>
              </a:solidFill>
            </a:endParaRPr>
          </a:p>
        </p:txBody>
      </p:sp>
      <p:pic>
        <p:nvPicPr>
          <p:cNvPr id="5" name="Image 9" descr="eucrof-v1.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68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15533" y="6453336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6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pic>
        <p:nvPicPr>
          <p:cNvPr id="8" name="Picture 2" descr="C:\Dropbox\Onirys\Eucrof - Supports 01\ar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42287">
            <a:off x="-257856" y="-462956"/>
            <a:ext cx="865580" cy="18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1"/>
          <p:cNvCxnSpPr/>
          <p:nvPr/>
        </p:nvCxnSpPr>
        <p:spPr>
          <a:xfrm>
            <a:off x="961388" y="1151164"/>
            <a:ext cx="7560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531326" y="6351588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000" dirty="0" err="1">
                <a:solidFill>
                  <a:schemeClr val="bg1">
                    <a:lumMod val="65000"/>
                  </a:schemeClr>
                </a:solidFill>
              </a:rPr>
              <a:t>RBM</a:t>
            </a:r>
            <a:r>
              <a:rPr lang="cs-CZ" sz="1000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1388" y="1311827"/>
            <a:ext cx="77150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Acceptance</a:t>
            </a:r>
            <a:r>
              <a:rPr lang="cs-CZ" sz="2400" dirty="0"/>
              <a:t>?</a:t>
            </a:r>
          </a:p>
          <a:p>
            <a:r>
              <a:rPr lang="cs-CZ" sz="2400" dirty="0" err="1"/>
              <a:t>Communication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multiple</a:t>
            </a:r>
            <a:r>
              <a:rPr lang="cs-CZ" sz="2400" dirty="0"/>
              <a:t>  </a:t>
            </a:r>
            <a:r>
              <a:rPr lang="cs-CZ" sz="2400" dirty="0" err="1"/>
              <a:t>partners</a:t>
            </a:r>
            <a:r>
              <a:rPr lang="cs-CZ" sz="2400" dirty="0"/>
              <a:t>?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Requirements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equipment</a:t>
            </a:r>
            <a:endParaRPr lang="cs-CZ" sz="2400" dirty="0"/>
          </a:p>
          <a:p>
            <a:r>
              <a:rPr lang="cs-CZ" sz="2400" dirty="0" err="1"/>
              <a:t>Requirements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space</a:t>
            </a:r>
            <a:r>
              <a:rPr lang="cs-CZ" sz="2400" dirty="0"/>
              <a:t>: </a:t>
            </a:r>
            <a:r>
              <a:rPr lang="cs-CZ" sz="2400" dirty="0" err="1"/>
              <a:t>archiving</a:t>
            </a:r>
            <a:r>
              <a:rPr lang="cs-CZ" sz="2400" dirty="0"/>
              <a:t>, monitoring</a:t>
            </a:r>
          </a:p>
          <a:p>
            <a:r>
              <a:rPr lang="cs-CZ" sz="2400" dirty="0" err="1"/>
              <a:t>Requirements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personnel</a:t>
            </a:r>
            <a:r>
              <a:rPr lang="cs-CZ" sz="2400" dirty="0"/>
              <a:t>  </a:t>
            </a:r>
          </a:p>
          <a:p>
            <a:endParaRPr lang="cs-CZ" sz="2400" dirty="0"/>
          </a:p>
          <a:p>
            <a:r>
              <a:rPr lang="cs-CZ" sz="2400" dirty="0" err="1"/>
              <a:t>Administrative</a:t>
            </a:r>
            <a:r>
              <a:rPr lang="cs-CZ" sz="2400" dirty="0"/>
              <a:t> </a:t>
            </a:r>
            <a:r>
              <a:rPr lang="cs-CZ" sz="2400" dirty="0" err="1"/>
              <a:t>burden</a:t>
            </a:r>
            <a:r>
              <a:rPr lang="cs-CZ" sz="2400" dirty="0"/>
              <a:t> </a:t>
            </a:r>
            <a:r>
              <a:rPr lang="cs-CZ" sz="2400" dirty="0" err="1"/>
              <a:t>constantly</a:t>
            </a:r>
            <a:r>
              <a:rPr lang="cs-CZ" sz="2400" dirty="0"/>
              <a:t> </a:t>
            </a:r>
            <a:r>
              <a:rPr lang="cs-CZ" sz="2400" dirty="0" err="1"/>
              <a:t>increasing</a:t>
            </a:r>
            <a:endParaRPr lang="cs-CZ" sz="2400" dirty="0"/>
          </a:p>
          <a:p>
            <a:r>
              <a:rPr lang="cs-CZ" sz="2400" dirty="0" err="1"/>
              <a:t>Need</a:t>
            </a:r>
            <a:r>
              <a:rPr lang="cs-CZ" sz="2400" dirty="0"/>
              <a:t> </a:t>
            </a:r>
            <a:r>
              <a:rPr lang="cs-CZ" sz="2400" dirty="0" err="1"/>
              <a:t>technical</a:t>
            </a:r>
            <a:r>
              <a:rPr lang="cs-CZ" sz="2400" dirty="0"/>
              <a:t>/</a:t>
            </a:r>
            <a:r>
              <a:rPr lang="cs-CZ" sz="2400" dirty="0" err="1"/>
              <a:t>computer</a:t>
            </a:r>
            <a:r>
              <a:rPr lang="cs-CZ" sz="2400" dirty="0"/>
              <a:t>  </a:t>
            </a:r>
            <a:r>
              <a:rPr lang="cs-CZ" sz="2400" dirty="0" err="1"/>
              <a:t>skills</a:t>
            </a:r>
            <a:r>
              <a:rPr lang="cs-CZ" sz="2400" dirty="0"/>
              <a:t> – </a:t>
            </a:r>
            <a:r>
              <a:rPr lang="cs-CZ" sz="2400" dirty="0" err="1"/>
              <a:t>multiple</a:t>
            </a:r>
            <a:r>
              <a:rPr lang="cs-CZ" sz="2400" dirty="0"/>
              <a:t> </a:t>
            </a:r>
            <a:r>
              <a:rPr lang="cs-CZ" sz="2400" dirty="0" err="1"/>
              <a:t>systems</a:t>
            </a:r>
            <a:endParaRPr lang="cs-CZ" sz="2400" dirty="0"/>
          </a:p>
          <a:p>
            <a:r>
              <a:rPr lang="cs-CZ" sz="2400" dirty="0" err="1"/>
              <a:t>Need</a:t>
            </a:r>
            <a:r>
              <a:rPr lang="cs-CZ" sz="2400" dirty="0"/>
              <a:t> a lot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D46EF-C36C-495D-A704-809B262A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794" y="3620313"/>
            <a:ext cx="1171864" cy="1910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138E63-C6C9-450B-8125-4E555C443C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26" y="3861048"/>
            <a:ext cx="345570" cy="345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D525B-DD3C-4B01-9B53-5617D02D21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8600" y="1710257"/>
            <a:ext cx="867414" cy="1910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253792-D3DF-4F30-B36F-E0A854289A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04864"/>
            <a:ext cx="172784" cy="1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-257856" y="-462956"/>
            <a:ext cx="9538416" cy="7635638"/>
            <a:chOff x="-257856" y="-462956"/>
            <a:chExt cx="9538416" cy="7635638"/>
          </a:xfrm>
        </p:grpSpPr>
        <p:pic>
          <p:nvPicPr>
            <p:cNvPr id="9" name="Picture 2" descr="C:\Dropbox\Onirys\Eucrof - Supports 01\arc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46055">
              <a:off x="8089438" y="5981559"/>
              <a:ext cx="865580" cy="1516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9" descr="eucrof-v1.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6165850"/>
              <a:ext cx="1368425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Dropbox\Onirys\Eucrof - Supports 01\arc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442287">
              <a:off x="-257856" y="-462956"/>
              <a:ext cx="865580" cy="183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6615533" y="6453336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876B656-6372-48FD-B53A-30252EBE02B6}" type="slidenum">
              <a:rPr lang="fr-FR" b="1" smtClean="0">
                <a:solidFill>
                  <a:srgbClr val="29235C"/>
                </a:solidFill>
                <a:latin typeface="+mj-lt"/>
              </a:rPr>
              <a:pPr algn="r">
                <a:defRPr/>
              </a:pPr>
              <a:t>7</a:t>
            </a:fld>
            <a:r>
              <a:rPr lang="fr-FR" b="1" dirty="0">
                <a:solidFill>
                  <a:srgbClr val="29235C"/>
                </a:solidFill>
                <a:latin typeface="+mj-lt"/>
              </a:rPr>
              <a:t>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491880" y="6309320"/>
            <a:ext cx="242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ヒラギノ角ゴ Pro W3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DH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RBM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2018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i</a:t>
            </a:r>
          </a:p>
          <a:p>
            <a:pPr algn="ctr">
              <a:defRPr/>
            </a:pPr>
            <a:endParaRPr lang="fr-FR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41805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Thank</a:t>
            </a: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cs-CZ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you</a:t>
            </a: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cs-CZ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for</a:t>
            </a: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cs-CZ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your</a:t>
            </a: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cs-CZ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attention</a:t>
            </a:r>
            <a:r>
              <a:rPr lang="cs-CZ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!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567751" y="1156093"/>
            <a:ext cx="7560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5576" y="548681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????????????????????????????????????????????????????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61936"/>
            <a:ext cx="5184575" cy="381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hrdlicd\AppData\Local\Microsoft\Windows\Temporary Internet Files\Content.IE5\K29JPPPG\high-low-no-risk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54" y="247154"/>
            <a:ext cx="1152128" cy="7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1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160</Words>
  <Application>Microsoft Office PowerPoint</Application>
  <PresentationFormat>On-screen Show (4:3)</PresentationFormat>
  <Paragraphs>79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Brush Script MT</vt:lpstr>
      <vt:lpstr>Calibri</vt:lpstr>
      <vt:lpstr>Verdana</vt:lpstr>
      <vt:lpstr>ヒラギノ角ゴ Pro W3</vt:lpstr>
      <vt:lpstr>Tema2</vt:lpstr>
      <vt:lpstr>PowerPoint Presentation</vt:lpstr>
      <vt:lpstr>       1990s 100% SDV Attention to detail A small team – CRA and PA  2010….. Remote monitoring (not risk based!) Teams grow  - CRA, PA,  Remote monitors…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PARDO</dc:creator>
  <cp:lastModifiedBy>Darina Hrdlickova</cp:lastModifiedBy>
  <cp:revision>265</cp:revision>
  <dcterms:created xsi:type="dcterms:W3CDTF">2012-11-14T11:21:45Z</dcterms:created>
  <dcterms:modified xsi:type="dcterms:W3CDTF">2018-10-19T18:35:18Z</dcterms:modified>
</cp:coreProperties>
</file>