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4"/>
    <p:sldMasterId id="2147483699" r:id="rId5"/>
  </p:sldMasterIdLst>
  <p:notesMasterIdLst>
    <p:notesMasterId r:id="rId29"/>
  </p:notesMasterIdLst>
  <p:sldIdLst>
    <p:sldId id="258" r:id="rId6"/>
    <p:sldId id="15813" r:id="rId7"/>
    <p:sldId id="15840" r:id="rId8"/>
    <p:sldId id="15841" r:id="rId9"/>
    <p:sldId id="15838" r:id="rId10"/>
    <p:sldId id="15842" r:id="rId11"/>
    <p:sldId id="15819" r:id="rId12"/>
    <p:sldId id="15814" r:id="rId13"/>
    <p:sldId id="15816" r:id="rId14"/>
    <p:sldId id="15817" r:id="rId15"/>
    <p:sldId id="15825" r:id="rId16"/>
    <p:sldId id="15844" r:id="rId17"/>
    <p:sldId id="15824" r:id="rId18"/>
    <p:sldId id="15826" r:id="rId19"/>
    <p:sldId id="15827" r:id="rId20"/>
    <p:sldId id="15805" r:id="rId21"/>
    <p:sldId id="15845" r:id="rId22"/>
    <p:sldId id="15829" r:id="rId23"/>
    <p:sldId id="15830" r:id="rId24"/>
    <p:sldId id="2147480122" r:id="rId25"/>
    <p:sldId id="15836" r:id="rId26"/>
    <p:sldId id="15835" r:id="rId27"/>
    <p:sldId id="15837" r:id="rId28"/>
  </p:sldIdLst>
  <p:sldSz cx="9144000" cy="5143500" type="screen16x9"/>
  <p:notesSz cx="6858000" cy="9144000"/>
  <p:embeddedFontLst>
    <p:embeddedFont>
      <p:font typeface="Varela Round" panose="00000500000000000000" pitchFamily="2" charset="-79"/>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4EE64-33A2-0D86-ACDB-4B222617ED6C}" name="Ana Dilo" initials="AD" userId="S::a.dilo@cvbf.onmicrosoft.com::892de84c-a596-4744-9baa-4e49318382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0C8C6"/>
    <a:srgbClr val="003599"/>
    <a:srgbClr val="1056C6"/>
    <a:srgbClr val="0C99C2"/>
    <a:srgbClr val="0C4F9E"/>
    <a:srgbClr val="87898C"/>
    <a:srgbClr val="FFCC00"/>
    <a:srgbClr val="424242"/>
    <a:srgbClr val="003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6E418-9D9F-4DDC-838A-5830F4B7318B}" v="8" dt="2025-05-12T13:22:27.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ía García Martín" userId="d06c4d26-f6dd-46f1-8d59-d439483260e4" providerId="ADAL" clId="{BAB6E418-9D9F-4DDC-838A-5830F4B7318B}"/>
    <pc:docChg chg="undo custSel addSld delSld modSld">
      <pc:chgData name="Lucía García Martín" userId="d06c4d26-f6dd-46f1-8d59-d439483260e4" providerId="ADAL" clId="{BAB6E418-9D9F-4DDC-838A-5830F4B7318B}" dt="2025-05-12T13:24:45.697" v="319" actId="20577"/>
      <pc:docMkLst>
        <pc:docMk/>
      </pc:docMkLst>
      <pc:sldChg chg="del">
        <pc:chgData name="Lucía García Martín" userId="d06c4d26-f6dd-46f1-8d59-d439483260e4" providerId="ADAL" clId="{BAB6E418-9D9F-4DDC-838A-5830F4B7318B}" dt="2025-05-12T13:21:45.260" v="314" actId="47"/>
        <pc:sldMkLst>
          <pc:docMk/>
          <pc:sldMk cId="0" sldId="267"/>
        </pc:sldMkLst>
      </pc:sldChg>
      <pc:sldChg chg="del">
        <pc:chgData name="Lucía García Martín" userId="d06c4d26-f6dd-46f1-8d59-d439483260e4" providerId="ADAL" clId="{BAB6E418-9D9F-4DDC-838A-5830F4B7318B}" dt="2025-05-12T09:28:51.307" v="187" actId="47"/>
        <pc:sldMkLst>
          <pc:docMk/>
          <pc:sldMk cId="1202448985" sldId="346"/>
        </pc:sldMkLst>
      </pc:sldChg>
      <pc:sldChg chg="modSp mod">
        <pc:chgData name="Lucía García Martín" userId="d06c4d26-f6dd-46f1-8d59-d439483260e4" providerId="ADAL" clId="{BAB6E418-9D9F-4DDC-838A-5830F4B7318B}" dt="2025-05-12T13:24:45.697" v="319" actId="20577"/>
        <pc:sldMkLst>
          <pc:docMk/>
          <pc:sldMk cId="3071979810" sldId="15821"/>
        </pc:sldMkLst>
        <pc:spChg chg="mod">
          <ac:chgData name="Lucía García Martín" userId="d06c4d26-f6dd-46f1-8d59-d439483260e4" providerId="ADAL" clId="{BAB6E418-9D9F-4DDC-838A-5830F4B7318B}" dt="2025-05-12T13:24:45.697" v="319" actId="20577"/>
          <ac:spMkLst>
            <pc:docMk/>
            <pc:sldMk cId="3071979810" sldId="15821"/>
            <ac:spMk id="9" creationId="{72FA9A5C-3422-4AD9-7CED-CB8A1084B564}"/>
          </ac:spMkLst>
        </pc:spChg>
      </pc:sldChg>
      <pc:sldChg chg="addSp modSp add del mod">
        <pc:chgData name="Lucía García Martín" userId="d06c4d26-f6dd-46f1-8d59-d439483260e4" providerId="ADAL" clId="{BAB6E418-9D9F-4DDC-838A-5830F4B7318B}" dt="2025-05-12T13:22:27.685" v="315" actId="1076"/>
        <pc:sldMkLst>
          <pc:docMk/>
          <pc:sldMk cId="3310717235" sldId="15829"/>
        </pc:sldMkLst>
        <pc:spChg chg="add mod">
          <ac:chgData name="Lucía García Martín" userId="d06c4d26-f6dd-46f1-8d59-d439483260e4" providerId="ADAL" clId="{BAB6E418-9D9F-4DDC-838A-5830F4B7318B}" dt="2025-05-12T13:20:06.199" v="312" actId="1076"/>
          <ac:spMkLst>
            <pc:docMk/>
            <pc:sldMk cId="3310717235" sldId="15829"/>
            <ac:spMk id="3" creationId="{F0199348-5637-483B-9BCA-35EEE20FADA5}"/>
          </ac:spMkLst>
        </pc:spChg>
        <pc:spChg chg="mod">
          <ac:chgData name="Lucía García Martín" userId="d06c4d26-f6dd-46f1-8d59-d439483260e4" providerId="ADAL" clId="{BAB6E418-9D9F-4DDC-838A-5830F4B7318B}" dt="2025-05-12T13:22:27.685" v="315" actId="1076"/>
          <ac:spMkLst>
            <pc:docMk/>
            <pc:sldMk cId="3310717235" sldId="15829"/>
            <ac:spMk id="4" creationId="{0145713C-C68D-D6B1-D496-038D5A634152}"/>
          </ac:spMkLst>
        </pc:spChg>
        <pc:spChg chg="mod">
          <ac:chgData name="Lucía García Martín" userId="d06c4d26-f6dd-46f1-8d59-d439483260e4" providerId="ADAL" clId="{BAB6E418-9D9F-4DDC-838A-5830F4B7318B}" dt="2025-05-12T13:19:37.603" v="310" actId="20577"/>
          <ac:spMkLst>
            <pc:docMk/>
            <pc:sldMk cId="3310717235" sldId="15829"/>
            <ac:spMk id="6" creationId="{F01DDE42-9A64-344C-3EF9-F6BAA0C6343B}"/>
          </ac:spMkLst>
        </pc:spChg>
        <pc:picChg chg="add mod modCrop">
          <ac:chgData name="Lucía García Martín" userId="d06c4d26-f6dd-46f1-8d59-d439483260e4" providerId="ADAL" clId="{BAB6E418-9D9F-4DDC-838A-5830F4B7318B}" dt="2025-05-12T13:20:09.501" v="313" actId="1076"/>
          <ac:picMkLst>
            <pc:docMk/>
            <pc:sldMk cId="3310717235" sldId="15829"/>
            <ac:picMk id="7" creationId="{04582D49-3E40-B0E9-C875-819E0BEDBD9E}"/>
          </ac:picMkLst>
        </pc:picChg>
      </pc:sldChg>
      <pc:sldChg chg="modSp mod">
        <pc:chgData name="Lucía García Martín" userId="d06c4d26-f6dd-46f1-8d59-d439483260e4" providerId="ADAL" clId="{BAB6E418-9D9F-4DDC-838A-5830F4B7318B}" dt="2025-05-12T09:20:09.078" v="33" actId="1076"/>
        <pc:sldMkLst>
          <pc:docMk/>
          <pc:sldMk cId="869792586" sldId="15840"/>
        </pc:sldMkLst>
        <pc:spChg chg="mod">
          <ac:chgData name="Lucía García Martín" userId="d06c4d26-f6dd-46f1-8d59-d439483260e4" providerId="ADAL" clId="{BAB6E418-9D9F-4DDC-838A-5830F4B7318B}" dt="2025-05-12T09:20:09.078" v="33" actId="1076"/>
          <ac:spMkLst>
            <pc:docMk/>
            <pc:sldMk cId="869792586" sldId="15840"/>
            <ac:spMk id="2" creationId="{ABD41B3C-B885-EDF4-F6AC-E8F5779763B8}"/>
          </ac:spMkLst>
        </pc:spChg>
      </pc:sldChg>
      <pc:sldMasterChg chg="delSldLayout">
        <pc:chgData name="Lucía García Martín" userId="d06c4d26-f6dd-46f1-8d59-d439483260e4" providerId="ADAL" clId="{BAB6E418-9D9F-4DDC-838A-5830F4B7318B}" dt="2025-05-12T09:28:51.307" v="187" actId="47"/>
        <pc:sldMasterMkLst>
          <pc:docMk/>
          <pc:sldMasterMk cId="0" sldId="2147483659"/>
        </pc:sldMasterMkLst>
        <pc:sldLayoutChg chg="del">
          <pc:chgData name="Lucía García Martín" userId="d06c4d26-f6dd-46f1-8d59-d439483260e4" providerId="ADAL" clId="{BAB6E418-9D9F-4DDC-838A-5830F4B7318B}" dt="2025-05-12T09:28:51.307" v="187" actId="47"/>
          <pc:sldLayoutMkLst>
            <pc:docMk/>
            <pc:sldMasterMk cId="0" sldId="2147483659"/>
            <pc:sldLayoutMk cId="908797692"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7DE3AE7C-B253-754A-1737-F67AEEBE5F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D653B407-EBA2-BE14-9D36-32864AE2C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98830E44-551C-9001-B556-B13BB95018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10</a:t>
            </a:fld>
            <a:endParaRPr lang="fr-BE" altLang="it-IT"/>
          </a:p>
        </p:txBody>
      </p:sp>
    </p:spTree>
    <p:extLst>
      <p:ext uri="{BB962C8B-B14F-4D97-AF65-F5344CB8AC3E}">
        <p14:creationId xmlns:p14="http://schemas.microsoft.com/office/powerpoint/2010/main" val="135962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A6C5-6D94-90AD-D882-71B510639247}"/>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62EC1D6D-9AAF-C387-A070-CC38FA847BB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11B46BE1-14FB-DD2A-CA80-F55686ED2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89073F1A-1D62-3E7A-9211-341AF857C7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11</a:t>
            </a:fld>
            <a:endParaRPr lang="fr-BE" altLang="it-IT"/>
          </a:p>
        </p:txBody>
      </p:sp>
    </p:spTree>
    <p:extLst>
      <p:ext uri="{BB962C8B-B14F-4D97-AF65-F5344CB8AC3E}">
        <p14:creationId xmlns:p14="http://schemas.microsoft.com/office/powerpoint/2010/main" val="545081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A6674-6889-FDBE-E7E0-C0574B6291C3}"/>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1C66B865-1A96-A499-7F06-C7FF5CB8CCD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E71667B7-0649-AA57-B200-4EAEAE2E77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97807322-E8A3-54F9-EC9B-EF8E76FFB8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12</a:t>
            </a:fld>
            <a:endParaRPr lang="fr-BE" altLang="it-IT"/>
          </a:p>
        </p:txBody>
      </p:sp>
    </p:spTree>
    <p:extLst>
      <p:ext uri="{BB962C8B-B14F-4D97-AF65-F5344CB8AC3E}">
        <p14:creationId xmlns:p14="http://schemas.microsoft.com/office/powerpoint/2010/main" val="282909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64F5B-887A-7704-FC98-A3FBE3A94A5B}"/>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92DD9222-BD3A-513A-9879-07C2C2AB276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40182750-C202-72E0-43E7-CA73A28276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D9537156-7B4D-156C-3763-D0F3C0B130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13</a:t>
            </a:fld>
            <a:endParaRPr lang="fr-BE" altLang="it-IT"/>
          </a:p>
        </p:txBody>
      </p:sp>
    </p:spTree>
    <p:extLst>
      <p:ext uri="{BB962C8B-B14F-4D97-AF65-F5344CB8AC3E}">
        <p14:creationId xmlns:p14="http://schemas.microsoft.com/office/powerpoint/2010/main" val="426752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E20E-5985-F5BF-DEFE-698AD09D3A3A}"/>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89596CED-9F88-3417-7315-A0B14DEE30C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BA9302A3-9E6A-D1EF-6BDD-DEE5041F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A74780E2-2609-4F8F-16D8-926F9AF349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14</a:t>
            </a:fld>
            <a:endParaRPr lang="fr-BE" altLang="it-IT"/>
          </a:p>
        </p:txBody>
      </p:sp>
    </p:spTree>
    <p:extLst>
      <p:ext uri="{BB962C8B-B14F-4D97-AF65-F5344CB8AC3E}">
        <p14:creationId xmlns:p14="http://schemas.microsoft.com/office/powerpoint/2010/main" val="210534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185EE-F83A-8274-C3B2-E808F697D66C}"/>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EE30B7D8-88F8-F8BD-963E-2B6410698F2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529A152E-1EDA-CF5C-AECB-F9F2C88E45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D6C5093F-3B51-28B1-8873-F789167C07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15</a:t>
            </a:fld>
            <a:endParaRPr lang="fr-BE" altLang="it-IT"/>
          </a:p>
        </p:txBody>
      </p:sp>
    </p:spTree>
    <p:extLst>
      <p:ext uri="{BB962C8B-B14F-4D97-AF65-F5344CB8AC3E}">
        <p14:creationId xmlns:p14="http://schemas.microsoft.com/office/powerpoint/2010/main" val="416165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7DE3AE7C-B253-754A-1737-F67AEEBE5F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D653B407-EBA2-BE14-9D36-32864AE2C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98830E44-551C-9001-B556-B13BB95018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16</a:t>
            </a:fld>
            <a:endParaRPr lang="fr-BE" altLang="it-IT"/>
          </a:p>
        </p:txBody>
      </p:sp>
    </p:spTree>
    <p:extLst>
      <p:ext uri="{BB962C8B-B14F-4D97-AF65-F5344CB8AC3E}">
        <p14:creationId xmlns:p14="http://schemas.microsoft.com/office/powerpoint/2010/main" val="151074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F24EF-21F0-5CD5-EBE8-58F68FDBC836}"/>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C79A9468-ED23-F463-2AB4-CE707A2B076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9CD3F8DC-3DBA-720A-0805-614C30CC0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0ADDD865-3C33-E5C7-E785-9A37365396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17</a:t>
            </a:fld>
            <a:endParaRPr lang="fr-BE" altLang="it-IT"/>
          </a:p>
        </p:txBody>
      </p:sp>
    </p:spTree>
    <p:extLst>
      <p:ext uri="{BB962C8B-B14F-4D97-AF65-F5344CB8AC3E}">
        <p14:creationId xmlns:p14="http://schemas.microsoft.com/office/powerpoint/2010/main" val="2933588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1B0AB-5CAC-8FB5-64D1-0115C87CC543}"/>
            </a:ext>
          </a:extLst>
        </p:cNvPr>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B4E42A76-DC0C-C3AE-7B8D-F424D8C308C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a:extLst>
              <a:ext uri="{FF2B5EF4-FFF2-40B4-BE49-F238E27FC236}">
                <a16:creationId xmlns:a16="http://schemas.microsoft.com/office/drawing/2014/main" id="{52E90966-3868-2532-85EF-E71322E7A6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a:p>
        </p:txBody>
      </p:sp>
      <p:sp>
        <p:nvSpPr>
          <p:cNvPr id="9220" name="Espace réservé du numéro de diapositive 3">
            <a:extLst>
              <a:ext uri="{FF2B5EF4-FFF2-40B4-BE49-F238E27FC236}">
                <a16:creationId xmlns:a16="http://schemas.microsoft.com/office/drawing/2014/main" id="{4F11D8FD-4453-0F63-1B5A-9F2C9B0C85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D2CF9B-9EA3-FD43-970B-C7032959CF1C}" type="slidenum">
              <a:rPr lang="fr-BE" altLang="it-IT"/>
              <a:pPr/>
              <a:t>18</a:t>
            </a:fld>
            <a:endParaRPr lang="fr-BE" altLang="it-IT"/>
          </a:p>
        </p:txBody>
      </p:sp>
    </p:spTree>
    <p:extLst>
      <p:ext uri="{BB962C8B-B14F-4D97-AF65-F5344CB8AC3E}">
        <p14:creationId xmlns:p14="http://schemas.microsoft.com/office/powerpoint/2010/main" val="127841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CF5C5-182F-95E0-E3F9-E938223A1408}"/>
            </a:ext>
          </a:extLst>
        </p:cNvPr>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F15A1738-4C73-D758-46ED-1D49BC39654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a:extLst>
              <a:ext uri="{FF2B5EF4-FFF2-40B4-BE49-F238E27FC236}">
                <a16:creationId xmlns:a16="http://schemas.microsoft.com/office/drawing/2014/main" id="{3F78800D-8229-1CF7-14B0-27B4A751AE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a:p>
        </p:txBody>
      </p:sp>
      <p:sp>
        <p:nvSpPr>
          <p:cNvPr id="9220" name="Espace réservé du numéro de diapositive 3">
            <a:extLst>
              <a:ext uri="{FF2B5EF4-FFF2-40B4-BE49-F238E27FC236}">
                <a16:creationId xmlns:a16="http://schemas.microsoft.com/office/drawing/2014/main" id="{C63000DF-71B0-BB87-4C8E-D9A4076F34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D2CF9B-9EA3-FD43-970B-C7032959CF1C}" type="slidenum">
              <a:rPr lang="fr-BE" altLang="it-IT"/>
              <a:pPr/>
              <a:t>19</a:t>
            </a:fld>
            <a:endParaRPr lang="fr-BE" altLang="it-IT"/>
          </a:p>
        </p:txBody>
      </p:sp>
    </p:spTree>
    <p:extLst>
      <p:ext uri="{BB962C8B-B14F-4D97-AF65-F5344CB8AC3E}">
        <p14:creationId xmlns:p14="http://schemas.microsoft.com/office/powerpoint/2010/main" val="253713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7DE3AE7C-B253-754A-1737-F67AEEBE5F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D653B407-EBA2-BE14-9D36-32864AE2C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98830E44-551C-9001-B556-B13BB95018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2</a:t>
            </a:fld>
            <a:endParaRPr lang="fr-BE" altLang="it-IT"/>
          </a:p>
        </p:txBody>
      </p:sp>
    </p:spTree>
    <p:extLst>
      <p:ext uri="{BB962C8B-B14F-4D97-AF65-F5344CB8AC3E}">
        <p14:creationId xmlns:p14="http://schemas.microsoft.com/office/powerpoint/2010/main" val="4200845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235BE-0F12-CF6D-C21C-3376F469D225}"/>
            </a:ext>
          </a:extLst>
        </p:cNvPr>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4F1B6E7F-3CFE-560C-32C6-45F289C555B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a:extLst>
              <a:ext uri="{FF2B5EF4-FFF2-40B4-BE49-F238E27FC236}">
                <a16:creationId xmlns:a16="http://schemas.microsoft.com/office/drawing/2014/main" id="{244BF366-D8B5-3831-7718-CD126EC60F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a:p>
        </p:txBody>
      </p:sp>
      <p:sp>
        <p:nvSpPr>
          <p:cNvPr id="9220" name="Espace réservé du numéro de diapositive 3">
            <a:extLst>
              <a:ext uri="{FF2B5EF4-FFF2-40B4-BE49-F238E27FC236}">
                <a16:creationId xmlns:a16="http://schemas.microsoft.com/office/drawing/2014/main" id="{4B1A9BE8-9CC6-31C3-7CA7-A651ED4FB7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D2CF9B-9EA3-FD43-970B-C7032959CF1C}" type="slidenum">
              <a:rPr lang="fr-BE" altLang="it-IT"/>
              <a:pPr/>
              <a:t>21</a:t>
            </a:fld>
            <a:endParaRPr lang="fr-BE" altLang="it-IT"/>
          </a:p>
        </p:txBody>
      </p:sp>
    </p:spTree>
    <p:extLst>
      <p:ext uri="{BB962C8B-B14F-4D97-AF65-F5344CB8AC3E}">
        <p14:creationId xmlns:p14="http://schemas.microsoft.com/office/powerpoint/2010/main" val="4036543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3266D-A1CD-86DD-E884-65BDB96BEE64}"/>
            </a:ext>
          </a:extLst>
        </p:cNvPr>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A956A38A-BA1A-4D1F-9751-395FA5DEEC0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a:extLst>
              <a:ext uri="{FF2B5EF4-FFF2-40B4-BE49-F238E27FC236}">
                <a16:creationId xmlns:a16="http://schemas.microsoft.com/office/drawing/2014/main" id="{3DA28E16-CC38-D733-1A81-6081DBE0D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a:p>
        </p:txBody>
      </p:sp>
      <p:sp>
        <p:nvSpPr>
          <p:cNvPr id="9220" name="Espace réservé du numéro de diapositive 3">
            <a:extLst>
              <a:ext uri="{FF2B5EF4-FFF2-40B4-BE49-F238E27FC236}">
                <a16:creationId xmlns:a16="http://schemas.microsoft.com/office/drawing/2014/main" id="{A5433D7D-0C1A-7AAF-B5EE-7BA62F8E4F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D2CF9B-9EA3-FD43-970B-C7032959CF1C}" type="slidenum">
              <a:rPr lang="fr-BE" altLang="it-IT"/>
              <a:pPr/>
              <a:t>22</a:t>
            </a:fld>
            <a:endParaRPr lang="fr-BE" altLang="it-IT"/>
          </a:p>
        </p:txBody>
      </p:sp>
    </p:spTree>
    <p:extLst>
      <p:ext uri="{BB962C8B-B14F-4D97-AF65-F5344CB8AC3E}">
        <p14:creationId xmlns:p14="http://schemas.microsoft.com/office/powerpoint/2010/main" val="230342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93B54-8DEB-AF82-CAA1-6FD00854AC3B}"/>
            </a:ext>
          </a:extLst>
        </p:cNvPr>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8E7881C1-C7E1-6F5F-7DA3-8C1937C2711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a:extLst>
              <a:ext uri="{FF2B5EF4-FFF2-40B4-BE49-F238E27FC236}">
                <a16:creationId xmlns:a16="http://schemas.microsoft.com/office/drawing/2014/main" id="{0494F4EE-D18D-1564-1AA6-2FB69088E8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a:p>
        </p:txBody>
      </p:sp>
      <p:sp>
        <p:nvSpPr>
          <p:cNvPr id="9220" name="Espace réservé du numéro de diapositive 3">
            <a:extLst>
              <a:ext uri="{FF2B5EF4-FFF2-40B4-BE49-F238E27FC236}">
                <a16:creationId xmlns:a16="http://schemas.microsoft.com/office/drawing/2014/main" id="{93B5C0E9-1B16-CDC4-95A1-AE09AA983F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D2CF9B-9EA3-FD43-970B-C7032959CF1C}" type="slidenum">
              <a:rPr lang="fr-BE" altLang="it-IT"/>
              <a:pPr/>
              <a:t>23</a:t>
            </a:fld>
            <a:endParaRPr lang="fr-BE" altLang="it-IT"/>
          </a:p>
        </p:txBody>
      </p:sp>
    </p:spTree>
    <p:extLst>
      <p:ext uri="{BB962C8B-B14F-4D97-AF65-F5344CB8AC3E}">
        <p14:creationId xmlns:p14="http://schemas.microsoft.com/office/powerpoint/2010/main" val="300307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E0295-D789-DB0B-137C-5CBDFE3C745F}"/>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D0C7858D-7FD9-DF42-3F6A-E87732A5E1E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405BE58F-298A-44C3-EC38-DA22EF4C0B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2CDF635B-9E8B-8616-239C-D0C38A2D7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3</a:t>
            </a:fld>
            <a:endParaRPr lang="fr-BE" altLang="it-IT"/>
          </a:p>
        </p:txBody>
      </p:sp>
    </p:spTree>
    <p:extLst>
      <p:ext uri="{BB962C8B-B14F-4D97-AF65-F5344CB8AC3E}">
        <p14:creationId xmlns:p14="http://schemas.microsoft.com/office/powerpoint/2010/main" val="1960661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17208-017C-DB12-D701-B8A362FBD014}"/>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54BE0771-F959-D2CA-8C44-88522E72330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441F09B8-BC47-DFAC-C805-3CB12F5659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71DB9263-2019-7DE5-49ED-D54600E323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4</a:t>
            </a:fld>
            <a:endParaRPr lang="fr-BE" altLang="it-IT"/>
          </a:p>
        </p:txBody>
      </p:sp>
    </p:spTree>
    <p:extLst>
      <p:ext uri="{BB962C8B-B14F-4D97-AF65-F5344CB8AC3E}">
        <p14:creationId xmlns:p14="http://schemas.microsoft.com/office/powerpoint/2010/main" val="202899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358B-651D-8458-F164-46882E9374F5}"/>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3C98CFB4-0618-A6D2-DAFD-365D663A3FC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EFA5602F-BEF5-C5DB-5C09-368B2515DC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1D429C5A-5D63-07D0-A94F-1083EB04FD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5</a:t>
            </a:fld>
            <a:endParaRPr lang="fr-BE" altLang="it-IT"/>
          </a:p>
        </p:txBody>
      </p:sp>
    </p:spTree>
    <p:extLst>
      <p:ext uri="{BB962C8B-B14F-4D97-AF65-F5344CB8AC3E}">
        <p14:creationId xmlns:p14="http://schemas.microsoft.com/office/powerpoint/2010/main" val="88515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4991-F8AE-0CAF-16BA-191B90833F70}"/>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19F350C9-4DC5-B64A-9482-D50D5455DEB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A7128832-7AB4-4AD1-30F7-FA99BDB63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168F5146-A687-EFC4-DB13-DF027D4EA0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6</a:t>
            </a:fld>
            <a:endParaRPr lang="fr-BE" altLang="it-IT"/>
          </a:p>
        </p:txBody>
      </p:sp>
    </p:spTree>
    <p:extLst>
      <p:ext uri="{BB962C8B-B14F-4D97-AF65-F5344CB8AC3E}">
        <p14:creationId xmlns:p14="http://schemas.microsoft.com/office/powerpoint/2010/main" val="212979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3E6FC-E863-07F2-358C-3AA990ABE84C}"/>
            </a:ext>
          </a:extLst>
        </p:cNvPr>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DDFA696F-CDD0-1C2D-1BA4-E71C90F7B7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EB88420E-2713-C046-E0D6-88CC9DEE4A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07A98E41-6769-089D-5457-ED034D097F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7</a:t>
            </a:fld>
            <a:endParaRPr lang="fr-BE" altLang="it-IT"/>
          </a:p>
        </p:txBody>
      </p:sp>
    </p:spTree>
    <p:extLst>
      <p:ext uri="{BB962C8B-B14F-4D97-AF65-F5344CB8AC3E}">
        <p14:creationId xmlns:p14="http://schemas.microsoft.com/office/powerpoint/2010/main" val="22567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7DE3AE7C-B253-754A-1737-F67AEEBE5F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D653B407-EBA2-BE14-9D36-32864AE2C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98830E44-551C-9001-B556-B13BB95018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8</a:t>
            </a:fld>
            <a:endParaRPr lang="fr-BE" altLang="it-IT"/>
          </a:p>
        </p:txBody>
      </p:sp>
    </p:spTree>
    <p:extLst>
      <p:ext uri="{BB962C8B-B14F-4D97-AF65-F5344CB8AC3E}">
        <p14:creationId xmlns:p14="http://schemas.microsoft.com/office/powerpoint/2010/main" val="241121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7DE3AE7C-B253-754A-1737-F67AEEBE5F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D653B407-EBA2-BE14-9D36-32864AE2C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BE" altLang="it-IT" dirty="0"/>
          </a:p>
        </p:txBody>
      </p:sp>
      <p:sp>
        <p:nvSpPr>
          <p:cNvPr id="8196" name="Espace réservé du numéro de diapositive 3">
            <a:extLst>
              <a:ext uri="{FF2B5EF4-FFF2-40B4-BE49-F238E27FC236}">
                <a16:creationId xmlns:a16="http://schemas.microsoft.com/office/drawing/2014/main" id="{98830E44-551C-9001-B556-B13BB95018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E2C2AC0-0E1F-3447-B4E2-6A8429025171}" type="slidenum">
              <a:rPr lang="fr-BE" altLang="it-IT"/>
              <a:pPr/>
              <a:t>9</a:t>
            </a:fld>
            <a:endParaRPr lang="fr-BE" altLang="it-IT"/>
          </a:p>
        </p:txBody>
      </p:sp>
    </p:spTree>
    <p:extLst>
      <p:ext uri="{BB962C8B-B14F-4D97-AF65-F5344CB8AC3E}">
        <p14:creationId xmlns:p14="http://schemas.microsoft.com/office/powerpoint/2010/main" val="1295140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solidFill>
                  <a:srgbClr val="003399"/>
                </a:solidFill>
                <a:latin typeface="Varela Round" panose="00000500000000000000" pitchFamily="2" charset="-79"/>
                <a:cs typeface="Varela Round" panose="00000500000000000000" pitchFamily="2" charset="-79"/>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solidFill>
                  <a:srgbClr val="87898C"/>
                </a:solidFill>
                <a:latin typeface="Varela Round" panose="00000500000000000000" pitchFamily="2" charset="-79"/>
                <a:cs typeface="Varela Round" panose="00000500000000000000" pitchFamily="2" charset="-79"/>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8B1F5986-5341-F334-B87A-AFFE1F714FE7}"/>
              </a:ext>
            </a:extLst>
          </p:cNvPr>
          <p:cNvPicPr>
            <a:picLocks noChangeAspect="1"/>
          </p:cNvPicPr>
          <p:nvPr userDrawn="1"/>
        </p:nvPicPr>
        <p:blipFill>
          <a:blip r:embed="rId2"/>
          <a:stretch>
            <a:fillRect/>
          </a:stretch>
        </p:blipFill>
        <p:spPr>
          <a:xfrm>
            <a:off x="2636853" y="369419"/>
            <a:ext cx="4138019" cy="1630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612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365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16"/>
        <p:cNvGrpSpPr/>
        <p:nvPr/>
      </p:nvGrpSpPr>
      <p:grpSpPr>
        <a:xfrm>
          <a:off x="0" y="0"/>
          <a:ext cx="0" cy="0"/>
          <a:chOff x="0" y="0"/>
          <a:chExt cx="0" cy="0"/>
        </a:xfrm>
      </p:grpSpPr>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54;p13">
            <a:extLst>
              <a:ext uri="{FF2B5EF4-FFF2-40B4-BE49-F238E27FC236}">
                <a16:creationId xmlns:a16="http://schemas.microsoft.com/office/drawing/2014/main" id="{9BF2F236-E6EA-9E57-882B-295DA1D86D64}"/>
              </a:ext>
            </a:extLst>
          </p:cNvPr>
          <p:cNvSpPr/>
          <p:nvPr userDrawn="1"/>
        </p:nvSpPr>
        <p:spPr>
          <a:xfrm>
            <a:off x="5000" y="4582500"/>
            <a:ext cx="9144000" cy="561000"/>
          </a:xfrm>
          <a:prstGeom prst="rect">
            <a:avLst/>
          </a:prstGeom>
          <a:solidFill>
            <a:srgbClr val="1056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 name="Google Shape;55;p13">
            <a:extLst>
              <a:ext uri="{FF2B5EF4-FFF2-40B4-BE49-F238E27FC236}">
                <a16:creationId xmlns:a16="http://schemas.microsoft.com/office/drawing/2014/main" id="{587AC1E1-BE63-894D-CD2D-ADA58CEC1CBE}"/>
              </a:ext>
            </a:extLst>
          </p:cNvPr>
          <p:cNvSpPr/>
          <p:nvPr userDrawn="1"/>
        </p:nvSpPr>
        <p:spPr>
          <a:xfrm>
            <a:off x="0" y="4470000"/>
            <a:ext cx="9144000" cy="112500"/>
          </a:xfrm>
          <a:prstGeom prst="rect">
            <a:avLst/>
          </a:prstGeom>
          <a:solidFill>
            <a:srgbClr val="10C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 name="Title 1">
            <a:extLst>
              <a:ext uri="{FF2B5EF4-FFF2-40B4-BE49-F238E27FC236}">
                <a16:creationId xmlns:a16="http://schemas.microsoft.com/office/drawing/2014/main" id="{A1F15CCF-A3AF-000B-760D-7278E79F3983}"/>
              </a:ext>
            </a:extLst>
          </p:cNvPr>
          <p:cNvSpPr>
            <a:spLocks noGrp="1"/>
          </p:cNvSpPr>
          <p:nvPr>
            <p:ph type="title"/>
          </p:nvPr>
        </p:nvSpPr>
        <p:spPr/>
        <p:txBody>
          <a:bodyPr/>
          <a:lstStyle/>
          <a:p>
            <a:r>
              <a:rPr lang="en-GB"/>
              <a:t>Click to edit Master title style</a:t>
            </a:r>
            <a:endParaRPr lang="en-NL"/>
          </a:p>
        </p:txBody>
      </p:sp>
    </p:spTree>
    <p:extLst>
      <p:ext uri="{BB962C8B-B14F-4D97-AF65-F5344CB8AC3E}">
        <p14:creationId xmlns:p14="http://schemas.microsoft.com/office/powerpoint/2010/main" val="371472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B24F-CC44-4D60-A3D2-5272797A5E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1184E-5590-967B-C62C-1FAAEB645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6240BB-6281-BC5F-0724-CAF74F73684F}"/>
              </a:ext>
            </a:extLst>
          </p:cNvPr>
          <p:cNvSpPr>
            <a:spLocks noGrp="1"/>
          </p:cNvSpPr>
          <p:nvPr>
            <p:ph type="dt" sz="half" idx="10"/>
          </p:nvPr>
        </p:nvSpPr>
        <p:spPr/>
        <p:txBody>
          <a:bodyPr/>
          <a:lstStyle/>
          <a:p>
            <a:fld id="{5661D476-4325-4BD6-B5EE-262678D5C3FC}" type="datetimeFigureOut">
              <a:rPr lang="en-GB" smtClean="0"/>
              <a:t>12/06/2025</a:t>
            </a:fld>
            <a:endParaRPr lang="en-GB"/>
          </a:p>
        </p:txBody>
      </p:sp>
      <p:sp>
        <p:nvSpPr>
          <p:cNvPr id="5" name="Footer Placeholder 4">
            <a:extLst>
              <a:ext uri="{FF2B5EF4-FFF2-40B4-BE49-F238E27FC236}">
                <a16:creationId xmlns:a16="http://schemas.microsoft.com/office/drawing/2014/main" id="{495CE514-A699-A76B-A559-8B3D2C637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DAB043-37DA-88C0-A2B8-CFC3EFEFB125}"/>
              </a:ext>
            </a:extLst>
          </p:cNvPr>
          <p:cNvSpPr>
            <a:spLocks noGrp="1"/>
          </p:cNvSpPr>
          <p:nvPr>
            <p:ph type="sldNum" sz="quarter" idx="12"/>
          </p:nvPr>
        </p:nvSpPr>
        <p:spPr/>
        <p:txBody>
          <a:bodyPr/>
          <a:lstStyle/>
          <a:p>
            <a:fld id="{6C8D9FBC-3BA8-4E05-8D4F-BF94EAB52F63}" type="slidenum">
              <a:rPr lang="en-GB" smtClean="0"/>
              <a:t>‹#›</a:t>
            </a:fld>
            <a:endParaRPr lang="en-GB"/>
          </a:p>
        </p:txBody>
      </p:sp>
    </p:spTree>
    <p:extLst>
      <p:ext uri="{BB962C8B-B14F-4D97-AF65-F5344CB8AC3E}">
        <p14:creationId xmlns:p14="http://schemas.microsoft.com/office/powerpoint/2010/main" val="74652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683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solidFill>
                  <a:srgbClr val="003399"/>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solidFill>
                  <a:srgbClr val="87898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8B1F5986-5341-F334-B87A-AFFE1F714FE7}"/>
              </a:ext>
            </a:extLst>
          </p:cNvPr>
          <p:cNvPicPr>
            <a:picLocks noChangeAspect="1"/>
          </p:cNvPicPr>
          <p:nvPr userDrawn="1"/>
        </p:nvPicPr>
        <p:blipFill>
          <a:blip r:embed="rId2"/>
          <a:stretch>
            <a:fillRect/>
          </a:stretch>
        </p:blipFill>
        <p:spPr>
          <a:xfrm>
            <a:off x="2636853" y="369419"/>
            <a:ext cx="4138019" cy="1630821"/>
          </a:xfrm>
          <a:prstGeom prst="rect">
            <a:avLst/>
          </a:prstGeom>
        </p:spPr>
      </p:pic>
    </p:spTree>
    <p:extLst>
      <p:ext uri="{BB962C8B-B14F-4D97-AF65-F5344CB8AC3E}">
        <p14:creationId xmlns:p14="http://schemas.microsoft.com/office/powerpoint/2010/main" val="277186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197529"/>
            <a:ext cx="7239027"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solidFill>
                  <a:srgbClr val="003399"/>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856254"/>
            <a:ext cx="3825960" cy="3136626"/>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ct val="180000"/>
              <a:buFontTx/>
              <a:buBlip>
                <a:blip r:embed="rId2"/>
              </a:buBlip>
              <a:defRPr>
                <a:latin typeface="Varela Round" panose="00000500000000000000" pitchFamily="2" charset="-79"/>
                <a:cs typeface="Varela Round" panose="00000500000000000000" pitchFamily="2" charset="-79"/>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10C8C6"/>
                </a:solidFill>
                <a:latin typeface="Varela Round" panose="00000500000000000000" pitchFamily="2" charset="-79"/>
                <a:cs typeface="Varela Round" panose="00000500000000000000" pitchFamily="2" charset="-79"/>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4" name="Picture 3">
            <a:extLst>
              <a:ext uri="{FF2B5EF4-FFF2-40B4-BE49-F238E27FC236}">
                <a16:creationId xmlns:a16="http://schemas.microsoft.com/office/drawing/2014/main" id="{EE4FD7B2-CB48-82C6-6C53-B254FC77CE86}"/>
              </a:ext>
            </a:extLst>
          </p:cNvPr>
          <p:cNvPicPr>
            <a:picLocks noChangeAspect="1"/>
          </p:cNvPicPr>
          <p:nvPr userDrawn="1"/>
        </p:nvPicPr>
        <p:blipFill>
          <a:blip r:embed="rId3"/>
          <a:stretch>
            <a:fillRect/>
          </a:stretch>
        </p:blipFill>
        <p:spPr>
          <a:xfrm>
            <a:off x="7550727" y="111504"/>
            <a:ext cx="1544782" cy="608809"/>
          </a:xfrm>
          <a:prstGeom prst="rect">
            <a:avLst/>
          </a:prstGeom>
        </p:spPr>
      </p:pic>
      <p:sp>
        <p:nvSpPr>
          <p:cNvPr id="2" name="Google Shape;18;p4">
            <a:extLst>
              <a:ext uri="{FF2B5EF4-FFF2-40B4-BE49-F238E27FC236}">
                <a16:creationId xmlns:a16="http://schemas.microsoft.com/office/drawing/2014/main" id="{298F2687-C44A-6E34-64B7-90C18B2227DF}"/>
              </a:ext>
            </a:extLst>
          </p:cNvPr>
          <p:cNvSpPr txBox="1">
            <a:spLocks noGrp="1"/>
          </p:cNvSpPr>
          <p:nvPr>
            <p:ph type="body" idx="13"/>
          </p:nvPr>
        </p:nvSpPr>
        <p:spPr>
          <a:xfrm>
            <a:off x="4335780" y="856254"/>
            <a:ext cx="3939540" cy="3136626"/>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ct val="180000"/>
              <a:buFontTx/>
              <a:buBlip>
                <a:blip r:embed="rId2"/>
              </a:buBlip>
              <a:defRPr>
                <a:latin typeface="Varela Round" panose="00000500000000000000" pitchFamily="2" charset="-79"/>
                <a:cs typeface="Varela Round" panose="00000500000000000000" pitchFamily="2" charset="-79"/>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310490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279B6CD-7D38-8E8C-DB90-01639B92C0C5}"/>
              </a:ext>
            </a:extLst>
          </p:cNvPr>
          <p:cNvSpPr>
            <a:spLocks noGrp="1"/>
          </p:cNvSpPr>
          <p:nvPr>
            <p:ph type="dt" sz="half" idx="10"/>
          </p:nvPr>
        </p:nvSpPr>
        <p:spPr/>
        <p:txBody>
          <a:bodyPr/>
          <a:lstStyle>
            <a:lvl1pPr>
              <a:defRPr/>
            </a:lvl1pPr>
          </a:lstStyle>
          <a:p>
            <a:pPr>
              <a:defRPr/>
            </a:pPr>
            <a:fld id="{0098BA3D-7E19-D441-A98F-E5A30B44A8F8}" type="datetimeFigureOut">
              <a:rPr lang="fr-BE"/>
              <a:pPr>
                <a:defRPr/>
              </a:pPr>
              <a:t>12-06-25</a:t>
            </a:fld>
            <a:endParaRPr lang="fr-BE"/>
          </a:p>
        </p:txBody>
      </p:sp>
      <p:sp>
        <p:nvSpPr>
          <p:cNvPr id="5" name="Espace réservé du pied de page 4">
            <a:extLst>
              <a:ext uri="{FF2B5EF4-FFF2-40B4-BE49-F238E27FC236}">
                <a16:creationId xmlns:a16="http://schemas.microsoft.com/office/drawing/2014/main" id="{4DBC764D-EB04-CE75-83D6-FD79391CD821}"/>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2101CC4E-5006-80A1-756C-7C35AA510E92}"/>
              </a:ext>
            </a:extLst>
          </p:cNvPr>
          <p:cNvSpPr>
            <a:spLocks noGrp="1"/>
          </p:cNvSpPr>
          <p:nvPr>
            <p:ph type="sldNum" sz="quarter" idx="12"/>
          </p:nvPr>
        </p:nvSpPr>
        <p:spPr/>
        <p:txBody>
          <a:bodyPr/>
          <a:lstStyle>
            <a:lvl1pPr>
              <a:defRPr/>
            </a:lvl1pPr>
          </a:lstStyle>
          <a:p>
            <a:fld id="{71160087-D5E7-E64D-95CB-F62EF228ADE6}" type="slidenum">
              <a:rPr lang="fr-BE" altLang="it-IT"/>
              <a:pPr/>
              <a:t>‹#›</a:t>
            </a:fld>
            <a:endParaRPr lang="fr-BE" altLang="it-IT"/>
          </a:p>
        </p:txBody>
      </p:sp>
    </p:spTree>
    <p:extLst>
      <p:ext uri="{BB962C8B-B14F-4D97-AF65-F5344CB8AC3E}">
        <p14:creationId xmlns:p14="http://schemas.microsoft.com/office/powerpoint/2010/main" val="59651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solidFill>
                  <a:srgbClr val="003399"/>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solidFill>
                  <a:srgbClr val="87898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4" name="Picture 3" descr="A logo of a company&#10;&#10;Description automatically generated">
            <a:extLst>
              <a:ext uri="{FF2B5EF4-FFF2-40B4-BE49-F238E27FC236}">
                <a16:creationId xmlns:a16="http://schemas.microsoft.com/office/drawing/2014/main" id="{04DD1FD5-9896-BDD3-91F3-F8A50788C5BD}"/>
              </a:ext>
            </a:extLst>
          </p:cNvPr>
          <p:cNvPicPr>
            <a:picLocks noChangeAspect="1"/>
          </p:cNvPicPr>
          <p:nvPr userDrawn="1"/>
        </p:nvPicPr>
        <p:blipFill>
          <a:blip r:embed="rId2"/>
          <a:stretch>
            <a:fillRect/>
          </a:stretch>
        </p:blipFill>
        <p:spPr>
          <a:xfrm>
            <a:off x="2398877" y="208198"/>
            <a:ext cx="4138019" cy="1630821"/>
          </a:xfrm>
          <a:prstGeom prst="rect">
            <a:avLst/>
          </a:prstGeom>
        </p:spPr>
      </p:pic>
    </p:spTree>
    <p:extLst>
      <p:ext uri="{BB962C8B-B14F-4D97-AF65-F5344CB8AC3E}">
        <p14:creationId xmlns:p14="http://schemas.microsoft.com/office/powerpoint/2010/main" val="361608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197529"/>
            <a:ext cx="7302264"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solidFill>
                  <a:srgbClr val="003399"/>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856255"/>
            <a:ext cx="8520600" cy="3712621"/>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ct val="120000"/>
              <a:buFontTx/>
              <a:buBlip>
                <a:blip r:embed="rId2"/>
              </a:buBlip>
              <a:defRPr>
                <a:latin typeface="Varela Round" panose="00000500000000000000" pitchFamily="2" charset="-79"/>
                <a:cs typeface="Varela Round" panose="00000500000000000000" pitchFamily="2" charset="-79"/>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10C8C6"/>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4" name="Picture 3" descr="A logo of a company&#10;&#10;Description automatically generated">
            <a:extLst>
              <a:ext uri="{FF2B5EF4-FFF2-40B4-BE49-F238E27FC236}">
                <a16:creationId xmlns:a16="http://schemas.microsoft.com/office/drawing/2014/main" id="{47CE77CE-C8A3-2016-C606-1D456EAE0B4F}"/>
              </a:ext>
            </a:extLst>
          </p:cNvPr>
          <p:cNvPicPr>
            <a:picLocks noChangeAspect="1"/>
          </p:cNvPicPr>
          <p:nvPr userDrawn="1"/>
        </p:nvPicPr>
        <p:blipFill>
          <a:blip r:embed="rId3"/>
          <a:stretch>
            <a:fillRect/>
          </a:stretch>
        </p:blipFill>
        <p:spPr>
          <a:xfrm>
            <a:off x="7541538" y="122189"/>
            <a:ext cx="1602463" cy="631541"/>
          </a:xfrm>
          <a:prstGeom prst="rect">
            <a:avLst/>
          </a:prstGeom>
        </p:spPr>
      </p:pic>
    </p:spTree>
    <p:extLst>
      <p:ext uri="{BB962C8B-B14F-4D97-AF65-F5344CB8AC3E}">
        <p14:creationId xmlns:p14="http://schemas.microsoft.com/office/powerpoint/2010/main" val="116439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Picture 1" descr="A logo of a company&#10;&#10;Description automatically generated">
            <a:extLst>
              <a:ext uri="{FF2B5EF4-FFF2-40B4-BE49-F238E27FC236}">
                <a16:creationId xmlns:a16="http://schemas.microsoft.com/office/drawing/2014/main" id="{3391F549-474A-31B1-2FA7-8BBBE6CF0CE1}"/>
              </a:ext>
            </a:extLst>
          </p:cNvPr>
          <p:cNvPicPr>
            <a:picLocks noChangeAspect="1"/>
          </p:cNvPicPr>
          <p:nvPr userDrawn="1"/>
        </p:nvPicPr>
        <p:blipFill>
          <a:blip r:embed="rId2"/>
          <a:stretch>
            <a:fillRect/>
          </a:stretch>
        </p:blipFill>
        <p:spPr>
          <a:xfrm>
            <a:off x="7541538" y="122189"/>
            <a:ext cx="1602463" cy="631541"/>
          </a:xfrm>
          <a:prstGeom prst="rect">
            <a:avLst/>
          </a:prstGeom>
        </p:spPr>
      </p:pic>
    </p:spTree>
    <p:extLst>
      <p:ext uri="{BB962C8B-B14F-4D97-AF65-F5344CB8AC3E}">
        <p14:creationId xmlns:p14="http://schemas.microsoft.com/office/powerpoint/2010/main" val="206256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Picture 1" descr="A logo of a company&#10;&#10;Description automatically generated">
            <a:extLst>
              <a:ext uri="{FF2B5EF4-FFF2-40B4-BE49-F238E27FC236}">
                <a16:creationId xmlns:a16="http://schemas.microsoft.com/office/drawing/2014/main" id="{E82A5D5A-981E-A2ED-AD3C-98E8E622D21E}"/>
              </a:ext>
            </a:extLst>
          </p:cNvPr>
          <p:cNvPicPr>
            <a:picLocks noChangeAspect="1"/>
          </p:cNvPicPr>
          <p:nvPr userDrawn="1"/>
        </p:nvPicPr>
        <p:blipFill>
          <a:blip r:embed="rId2"/>
          <a:stretch>
            <a:fillRect/>
          </a:stretch>
        </p:blipFill>
        <p:spPr>
          <a:xfrm>
            <a:off x="7541538" y="122189"/>
            <a:ext cx="1602463" cy="631541"/>
          </a:xfrm>
          <a:prstGeom prst="rect">
            <a:avLst/>
          </a:prstGeom>
        </p:spPr>
      </p:pic>
    </p:spTree>
    <p:extLst>
      <p:ext uri="{BB962C8B-B14F-4D97-AF65-F5344CB8AC3E}">
        <p14:creationId xmlns:p14="http://schemas.microsoft.com/office/powerpoint/2010/main" val="313836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6101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 name="Google Shape;55;p13">
            <a:extLst>
              <a:ext uri="{FF2B5EF4-FFF2-40B4-BE49-F238E27FC236}">
                <a16:creationId xmlns:a16="http://schemas.microsoft.com/office/drawing/2014/main" id="{1739AD61-5B30-6AC2-FD73-15E0A453324F}"/>
              </a:ext>
            </a:extLst>
          </p:cNvPr>
          <p:cNvSpPr/>
          <p:nvPr userDrawn="1"/>
        </p:nvSpPr>
        <p:spPr>
          <a:xfrm>
            <a:off x="0" y="-13191"/>
            <a:ext cx="9144000" cy="122400"/>
          </a:xfrm>
          <a:prstGeom prst="rect">
            <a:avLst/>
          </a:prstGeom>
          <a:solidFill>
            <a:srgbClr val="878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6;p13">
            <a:extLst>
              <a:ext uri="{FF2B5EF4-FFF2-40B4-BE49-F238E27FC236}">
                <a16:creationId xmlns:a16="http://schemas.microsoft.com/office/drawing/2014/main" id="{61968637-8B28-7DE6-19B6-9EB0E4242FE2}"/>
              </a:ext>
            </a:extLst>
          </p:cNvPr>
          <p:cNvSpPr/>
          <p:nvPr userDrawn="1"/>
        </p:nvSpPr>
        <p:spPr>
          <a:xfrm>
            <a:off x="-9053" y="4582500"/>
            <a:ext cx="9144000" cy="561000"/>
          </a:xfrm>
          <a:prstGeom prst="rect">
            <a:avLst/>
          </a:prstGeom>
          <a:solidFill>
            <a:srgbClr val="0C4F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solidFill>
                <a:schemeClr val="bg1"/>
              </a:solidFill>
            </a:endParaRPr>
          </a:p>
        </p:txBody>
      </p:sp>
      <p:sp>
        <p:nvSpPr>
          <p:cNvPr id="5" name="Google Shape;57;p13">
            <a:extLst>
              <a:ext uri="{FF2B5EF4-FFF2-40B4-BE49-F238E27FC236}">
                <a16:creationId xmlns:a16="http://schemas.microsoft.com/office/drawing/2014/main" id="{96680F1A-9E76-6C31-379B-F90ECCEF29EA}"/>
              </a:ext>
            </a:extLst>
          </p:cNvPr>
          <p:cNvSpPr/>
          <p:nvPr userDrawn="1"/>
        </p:nvSpPr>
        <p:spPr>
          <a:xfrm>
            <a:off x="0" y="4470000"/>
            <a:ext cx="9144000" cy="112500"/>
          </a:xfrm>
          <a:prstGeom prst="rect">
            <a:avLst/>
          </a:prstGeom>
          <a:solidFill>
            <a:srgbClr val="10C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eu co funded">
            <a:extLst>
              <a:ext uri="{FF2B5EF4-FFF2-40B4-BE49-F238E27FC236}">
                <a16:creationId xmlns:a16="http://schemas.microsoft.com/office/drawing/2014/main" id="{254B13C8-4AD2-DB28-F05D-61D1C01D511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30223" y="4114800"/>
            <a:ext cx="1627357" cy="341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97" r:id="rId2"/>
    <p:sldLayoutId id="2147483684" r:id="rId3"/>
    <p:sldLayoutId id="214748369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3399"/>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
        <p:nvSpPr>
          <p:cNvPr id="3" name="Google Shape;55;p13">
            <a:extLst>
              <a:ext uri="{FF2B5EF4-FFF2-40B4-BE49-F238E27FC236}">
                <a16:creationId xmlns:a16="http://schemas.microsoft.com/office/drawing/2014/main" id="{1739AD61-5B30-6AC2-FD73-15E0A453324F}"/>
              </a:ext>
            </a:extLst>
          </p:cNvPr>
          <p:cNvSpPr/>
          <p:nvPr userDrawn="1"/>
        </p:nvSpPr>
        <p:spPr>
          <a:xfrm>
            <a:off x="0" y="-13191"/>
            <a:ext cx="9144000" cy="122400"/>
          </a:xfrm>
          <a:prstGeom prst="rect">
            <a:avLst/>
          </a:prstGeom>
          <a:solidFill>
            <a:srgbClr val="878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 name="Google Shape;56;p13">
            <a:extLst>
              <a:ext uri="{FF2B5EF4-FFF2-40B4-BE49-F238E27FC236}">
                <a16:creationId xmlns:a16="http://schemas.microsoft.com/office/drawing/2014/main" id="{61968637-8B28-7DE6-19B6-9EB0E4242FE2}"/>
              </a:ext>
            </a:extLst>
          </p:cNvPr>
          <p:cNvSpPr/>
          <p:nvPr userDrawn="1"/>
        </p:nvSpPr>
        <p:spPr>
          <a:xfrm>
            <a:off x="-9053" y="4582500"/>
            <a:ext cx="9144000" cy="561000"/>
          </a:xfrm>
          <a:prstGeom prst="rect">
            <a:avLst/>
          </a:prstGeom>
          <a:solidFill>
            <a:srgbClr val="0C4F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700">
              <a:solidFill>
                <a:schemeClr val="bg1"/>
              </a:solidFill>
            </a:endParaRPr>
          </a:p>
        </p:txBody>
      </p:sp>
      <p:sp>
        <p:nvSpPr>
          <p:cNvPr id="5" name="Google Shape;57;p13">
            <a:extLst>
              <a:ext uri="{FF2B5EF4-FFF2-40B4-BE49-F238E27FC236}">
                <a16:creationId xmlns:a16="http://schemas.microsoft.com/office/drawing/2014/main" id="{96680F1A-9E76-6C31-379B-F90ECCEF29EA}"/>
              </a:ext>
            </a:extLst>
          </p:cNvPr>
          <p:cNvSpPr/>
          <p:nvPr userDrawn="1"/>
        </p:nvSpPr>
        <p:spPr>
          <a:xfrm>
            <a:off x="0" y="4470000"/>
            <a:ext cx="9144000" cy="112500"/>
          </a:xfrm>
          <a:prstGeom prst="rect">
            <a:avLst/>
          </a:prstGeom>
          <a:solidFill>
            <a:srgbClr val="10C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026" name="Picture 2" descr="eu co funded">
            <a:extLst>
              <a:ext uri="{FF2B5EF4-FFF2-40B4-BE49-F238E27FC236}">
                <a16:creationId xmlns:a16="http://schemas.microsoft.com/office/drawing/2014/main" id="{254B13C8-4AD2-DB28-F05D-61D1C01D511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30224" y="4114801"/>
            <a:ext cx="1627357" cy="34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62033"/>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3399"/>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forms/d/e/1FAIpQLSd1E5CI-zCUzVGv7kB5zx0ahnq8D0JxX3V_YKnmmmsvA4C29A/viewform?usp=header"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www.youtube.com/watch?v=RG6V5oqwO-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eur-lex.europa.eu/legal-content/EN/TXT/HTML/?uri=OJ:L_20250032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hyperlink" Target="https://xshare-project.e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xshare-project.eu/news/xshare-open-call-2025-call-for-early-adopters-of-the-xshare-yellow-button/"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cro.eucrof.eu/eucrof-code-public-registry" TargetMode="External"/><Relationship Id="rId4" Type="http://schemas.openxmlformats.org/officeDocument/2006/relationships/hyperlink" Target="https://eucrof.eu/gdpr-code-of-condu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5000" y="4582500"/>
            <a:ext cx="9144000" cy="561000"/>
          </a:xfrm>
          <a:prstGeom prst="rect">
            <a:avLst/>
          </a:prstGeom>
          <a:solidFill>
            <a:srgbClr val="1056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4FA5"/>
              </a:solidFill>
            </a:endParaRPr>
          </a:p>
        </p:txBody>
      </p:sp>
      <p:sp>
        <p:nvSpPr>
          <p:cNvPr id="55" name="Google Shape;55;p13"/>
          <p:cNvSpPr/>
          <p:nvPr/>
        </p:nvSpPr>
        <p:spPr>
          <a:xfrm>
            <a:off x="0" y="4470000"/>
            <a:ext cx="9144000" cy="112500"/>
          </a:xfrm>
          <a:prstGeom prst="rect">
            <a:avLst/>
          </a:prstGeom>
          <a:solidFill>
            <a:srgbClr val="10C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0" y="0"/>
            <a:ext cx="9144000" cy="122400"/>
          </a:xfrm>
          <a:prstGeom prst="rect">
            <a:avLst/>
          </a:pr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CF473EC3-7A0A-8C28-998E-7128DD8D2B0C}"/>
              </a:ext>
            </a:extLst>
          </p:cNvPr>
          <p:cNvSpPr txBox="1"/>
          <p:nvPr/>
        </p:nvSpPr>
        <p:spPr>
          <a:xfrm>
            <a:off x="1110018" y="2687331"/>
            <a:ext cx="7146878" cy="1410771"/>
          </a:xfrm>
          <a:prstGeom prst="rect">
            <a:avLst/>
          </a:prstGeom>
          <a:noFill/>
        </p:spPr>
        <p:txBody>
          <a:bodyPr wrap="square" lIns="91440" tIns="45720" rIns="91440" bIns="45720" anchor="t">
            <a:spAutoFit/>
          </a:bodyPr>
          <a:lstStyle/>
          <a:p>
            <a:pPr algn="ctr"/>
            <a:r>
              <a:rPr lang="en-US" sz="2000" b="1" dirty="0" err="1">
                <a:solidFill>
                  <a:srgbClr val="00369A"/>
                </a:solidFill>
                <a:latin typeface="Calibri Light" panose="020F0302020204030204" pitchFamily="34" charset="0"/>
                <a:ea typeface="Calibri Light" panose="020F0302020204030204" pitchFamily="34" charset="0"/>
                <a:cs typeface="Calibri Light" panose="020F0302020204030204" pitchFamily="34" charset="0"/>
              </a:rPr>
              <a:t>xShare</a:t>
            </a:r>
            <a:endParaRPr lang="en-US" sz="2000" b="1" dirty="0">
              <a:solidFill>
                <a:srgbClr val="00369A"/>
              </a:solidFill>
              <a:latin typeface="Calibri Light" panose="020F0302020204030204" pitchFamily="34" charset="0"/>
              <a:ea typeface="Calibri Light" panose="020F0302020204030204" pitchFamily="34" charset="0"/>
              <a:cs typeface="Calibri Light" panose="020F0302020204030204" pitchFamily="34" charset="0"/>
            </a:endParaRPr>
          </a:p>
          <a:p>
            <a:pPr algn="ctr"/>
            <a:r>
              <a:rPr lang="en-US" sz="2000" b="1" dirty="0">
                <a:solidFill>
                  <a:srgbClr val="00369A"/>
                </a:solidFill>
                <a:latin typeface="Calibri Light" panose="020F0302020204030204" pitchFamily="34" charset="0"/>
                <a:ea typeface="Calibri Light" panose="020F0302020204030204" pitchFamily="34" charset="0"/>
                <a:cs typeface="Calibri Light" panose="020F0302020204030204" pitchFamily="34" charset="0"/>
              </a:rPr>
              <a:t>WP5.4 Open Call </a:t>
            </a:r>
            <a:endParaRPr lang="en-US" sz="2000" b="1" dirty="0">
              <a:solidFill>
                <a:srgbClr val="00369A"/>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lvl="0" indent="0" algn="ctr" rtl="0">
              <a:lnSpc>
                <a:spcPct val="110000"/>
              </a:lnSpc>
              <a:spcBef>
                <a:spcPts val="0"/>
              </a:spcBef>
              <a:spcAft>
                <a:spcPts val="0"/>
              </a:spcAft>
              <a:buSzPts val="2800"/>
              <a:buNone/>
            </a:pPr>
            <a:r>
              <a:rPr lang="en-US" b="1" dirty="0">
                <a:solidFill>
                  <a:srgbClr val="0674B3"/>
                </a:solidFill>
                <a:latin typeface="Calibri Light" panose="020F0302020204030204" pitchFamily="34" charset="0"/>
                <a:ea typeface="Calibri Light" panose="020F0302020204030204" pitchFamily="34" charset="0"/>
                <a:cs typeface="Calibri Light" panose="020F0302020204030204" pitchFamily="34" charset="0"/>
              </a:rPr>
              <a:t>EUCROF Team</a:t>
            </a:r>
          </a:p>
          <a:p>
            <a:pPr marL="0" lvl="0" indent="0" algn="ctr" rtl="0">
              <a:lnSpc>
                <a:spcPct val="110000"/>
              </a:lnSpc>
              <a:spcBef>
                <a:spcPts val="0"/>
              </a:spcBef>
              <a:spcAft>
                <a:spcPts val="0"/>
              </a:spcAft>
              <a:buSzPts val="2800"/>
              <a:buNone/>
            </a:pPr>
            <a:endParaRPr lang="en-US" b="1" dirty="0">
              <a:solidFill>
                <a:srgbClr val="0674B3"/>
              </a:solidFill>
              <a:latin typeface="Varela Round"/>
              <a:ea typeface="SimSun"/>
              <a:cs typeface="Varela Round"/>
            </a:endParaRPr>
          </a:p>
          <a:p>
            <a:pPr marL="0" lvl="0" indent="0" rtl="0">
              <a:lnSpc>
                <a:spcPct val="110000"/>
              </a:lnSpc>
              <a:spcBef>
                <a:spcPts val="0"/>
              </a:spcBef>
              <a:spcAft>
                <a:spcPts val="0"/>
              </a:spcAft>
              <a:buSzPts val="2800"/>
              <a:buNone/>
            </a:pPr>
            <a:endParaRPr lang="en-US" sz="1400" b="1" dirty="0">
              <a:solidFill>
                <a:srgbClr val="0070C0"/>
              </a:solidFill>
              <a:latin typeface="Varela Round" panose="00000500000000000000" pitchFamily="2" charset="-79"/>
              <a:ea typeface="SimSun" panose="02010600030101010101" pitchFamily="2" charset="-122"/>
              <a:cs typeface="Varela Round" panose="00000500000000000000" pitchFamily="2" charset="-79"/>
              <a:sym typeface="Arial"/>
            </a:endParaRPr>
          </a:p>
        </p:txBody>
      </p:sp>
      <p:sp>
        <p:nvSpPr>
          <p:cNvPr id="6" name="AutoShape 6">
            <a:extLst>
              <a:ext uri="{FF2B5EF4-FFF2-40B4-BE49-F238E27FC236}">
                <a16:creationId xmlns:a16="http://schemas.microsoft.com/office/drawing/2014/main" id="{FDB83C95-460F-51D6-0846-F86C0AC779E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755EE82-647F-914D-1940-81C1E4FFAF55}"/>
              </a:ext>
            </a:extLst>
          </p:cNvPr>
          <p:cNvSpPr txBox="1">
            <a:spLocks noChangeArrowheads="1"/>
          </p:cNvSpPr>
          <p:nvPr/>
        </p:nvSpPr>
        <p:spPr bwMode="auto">
          <a:xfrm>
            <a:off x="1066373" y="123680"/>
            <a:ext cx="7176466"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What are the assessment criteria* ?</a:t>
            </a:r>
          </a:p>
        </p:txBody>
      </p:sp>
      <p:sp>
        <p:nvSpPr>
          <p:cNvPr id="2" name="Espace réservé du contenu 2">
            <a:extLst>
              <a:ext uri="{FF2B5EF4-FFF2-40B4-BE49-F238E27FC236}">
                <a16:creationId xmlns:a16="http://schemas.microsoft.com/office/drawing/2014/main" id="{B19BFE4F-8C73-CEAD-D548-92352C8ADD8F}"/>
              </a:ext>
            </a:extLst>
          </p:cNvPr>
          <p:cNvSpPr txBox="1">
            <a:spLocks/>
          </p:cNvSpPr>
          <p:nvPr/>
        </p:nvSpPr>
        <p:spPr>
          <a:xfrm>
            <a:off x="436946" y="756000"/>
            <a:ext cx="8707053" cy="3576514"/>
          </a:xfrm>
          <a:prstGeom prst="rect">
            <a:avLst/>
          </a:prstGeom>
        </p:spPr>
        <p:txBody>
          <a:bodyPr>
            <a:normAutofit fontScale="85000" lnSpcReduction="10000"/>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3"/>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The extend to which the underlying BUC corresponds to a "current" demand and business need</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The impact for patients (in terms of number of potentially concerned patients, therapeutic options)</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The impact for health care professionals (i.e. investigators) involved in clinical research (e.g. productivity, time saving by avoiding double-entry …) </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The implementation of the </a:t>
            </a:r>
            <a:r>
              <a:rPr lang="en-US" sz="1600" dirty="0" err="1">
                <a:solidFill>
                  <a:schemeClr val="dk2"/>
                </a:solidFill>
                <a:latin typeface="+mn-lt"/>
                <a:cs typeface="Varela Round"/>
              </a:rPr>
              <a:t>xShare</a:t>
            </a:r>
            <a:r>
              <a:rPr lang="en-US" sz="1600" dirty="0">
                <a:solidFill>
                  <a:schemeClr val="dk2"/>
                </a:solidFill>
                <a:latin typeface="+mn-lt"/>
                <a:cs typeface="Varela Round"/>
              </a:rPr>
              <a:t> button to enable patients upload/download their IPS-R</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The quality of the implementation and its maturity</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The replication power across Europe, healthcare facilities, registries, studies</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The extend of awareness of the EHDS regulation, Implementation of the </a:t>
            </a:r>
            <a:r>
              <a:rPr lang="en-US" sz="1600" dirty="0" err="1">
                <a:solidFill>
                  <a:schemeClr val="dk2"/>
                </a:solidFill>
                <a:latin typeface="+mn-lt"/>
                <a:cs typeface="Varela Round"/>
              </a:rPr>
              <a:t>EEHRxF</a:t>
            </a:r>
            <a:r>
              <a:rPr lang="en-US" sz="1600" dirty="0">
                <a:solidFill>
                  <a:schemeClr val="dk2"/>
                </a:solidFill>
                <a:latin typeface="+mn-lt"/>
                <a:cs typeface="Varela Round"/>
              </a:rPr>
              <a:t> format and IPS+</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Evidence of adherence with key requirements of the EUCROF Code (DPIA …)</a:t>
            </a:r>
          </a:p>
          <a:p>
            <a:pPr marL="457200" indent="-342900" algn="l">
              <a:lnSpc>
                <a:spcPct val="115000"/>
              </a:lnSpc>
              <a:spcBef>
                <a:spcPts val="1200"/>
              </a:spcBef>
              <a:buClr>
                <a:schemeClr val="dk2"/>
              </a:buClr>
              <a:buSzPct val="100000"/>
              <a:buFont typeface="Wingdings" panose="05000000000000000000" pitchFamily="2" charset="2"/>
              <a:buChar char="§"/>
              <a:defRPr/>
            </a:pPr>
            <a:r>
              <a:rPr lang="en-US" sz="1600" dirty="0">
                <a:solidFill>
                  <a:schemeClr val="dk2"/>
                </a:solidFill>
                <a:latin typeface="+mn-lt"/>
                <a:cs typeface="Varela Round"/>
              </a:rPr>
              <a:t>Lessons learned reporting process has been built-in in the process</a:t>
            </a:r>
          </a:p>
          <a:p>
            <a:pPr algn="just">
              <a:buSzPct val="95000"/>
              <a:buFont typeface="Wingdings" panose="05000000000000000000" pitchFamily="2" charset="2"/>
              <a:buChar char="§"/>
              <a:defRPr/>
            </a:pPr>
            <a:endParaRPr lang="en-US" sz="2100" dirty="0">
              <a:solidFill>
                <a:srgbClr val="29235C"/>
              </a:solidFill>
            </a:endParaRPr>
          </a:p>
        </p:txBody>
      </p:sp>
      <p:sp>
        <p:nvSpPr>
          <p:cNvPr id="7" name="Espace réservé du numéro de diapositive 6">
            <a:extLst>
              <a:ext uri="{FF2B5EF4-FFF2-40B4-BE49-F238E27FC236}">
                <a16:creationId xmlns:a16="http://schemas.microsoft.com/office/drawing/2014/main" id="{74A015F6-894E-B608-2EB6-FB5723CCD3D8}"/>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10</a:t>
            </a:fld>
            <a:endParaRPr lang="fr-BE" altLang="it-IT" dirty="0">
              <a:solidFill>
                <a:schemeClr val="bg1"/>
              </a:solidFill>
            </a:endParaRPr>
          </a:p>
        </p:txBody>
      </p:sp>
      <p:sp>
        <p:nvSpPr>
          <p:cNvPr id="3" name="TextBox 2">
            <a:extLst>
              <a:ext uri="{FF2B5EF4-FFF2-40B4-BE49-F238E27FC236}">
                <a16:creationId xmlns:a16="http://schemas.microsoft.com/office/drawing/2014/main" id="{2DFEE6C8-47EC-75E5-EFB6-B31A9DC84FA9}"/>
              </a:ext>
            </a:extLst>
          </p:cNvPr>
          <p:cNvSpPr txBox="1"/>
          <p:nvPr/>
        </p:nvSpPr>
        <p:spPr>
          <a:xfrm>
            <a:off x="459921" y="4693928"/>
            <a:ext cx="4610100" cy="307777"/>
          </a:xfrm>
          <a:prstGeom prst="rect">
            <a:avLst/>
          </a:prstGeom>
          <a:noFill/>
        </p:spPr>
        <p:txBody>
          <a:bodyPr wrap="square">
            <a:spAutoFit/>
          </a:bodyPr>
          <a:lstStyle/>
          <a:p>
            <a:pPr marL="0" indent="0" algn="just">
              <a:buSzPct val="110000"/>
              <a:buNone/>
              <a:defRPr/>
            </a:pPr>
            <a:r>
              <a:rPr lang="en-US" sz="1400" dirty="0">
                <a:solidFill>
                  <a:schemeClr val="bg1"/>
                </a:solidFill>
              </a:rPr>
              <a:t>*To be further elaborated</a:t>
            </a:r>
          </a:p>
        </p:txBody>
      </p:sp>
    </p:spTree>
    <p:extLst>
      <p:ext uri="{BB962C8B-B14F-4D97-AF65-F5344CB8AC3E}">
        <p14:creationId xmlns:p14="http://schemas.microsoft.com/office/powerpoint/2010/main" val="307079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AAEEE-9CD5-CF12-9ED5-28DCCF3F59C0}"/>
            </a:ext>
          </a:extLst>
        </p:cNvPr>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59AE7FC2-73AE-6996-39F5-81ABB71358E1}"/>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11</a:t>
            </a:fld>
            <a:endParaRPr lang="fr-BE" altLang="it-IT" dirty="0">
              <a:solidFill>
                <a:schemeClr val="bg1"/>
              </a:solidFill>
            </a:endParaRPr>
          </a:p>
        </p:txBody>
      </p:sp>
      <p:sp>
        <p:nvSpPr>
          <p:cNvPr id="3" name="Rectangle 2">
            <a:extLst>
              <a:ext uri="{FF2B5EF4-FFF2-40B4-BE49-F238E27FC236}">
                <a16:creationId xmlns:a16="http://schemas.microsoft.com/office/drawing/2014/main" id="{FDD1BE82-81FE-9A07-AC1C-89D07423267B}"/>
              </a:ext>
            </a:extLst>
          </p:cNvPr>
          <p:cNvSpPr txBox="1">
            <a:spLocks noChangeArrowheads="1"/>
          </p:cNvSpPr>
          <p:nvPr/>
        </p:nvSpPr>
        <p:spPr bwMode="auto">
          <a:xfrm>
            <a:off x="496858" y="307021"/>
            <a:ext cx="7975600"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Assessment criteria</a:t>
            </a:r>
          </a:p>
        </p:txBody>
      </p:sp>
      <p:sp>
        <p:nvSpPr>
          <p:cNvPr id="9" name="CasellaDiTesto 8">
            <a:extLst>
              <a:ext uri="{FF2B5EF4-FFF2-40B4-BE49-F238E27FC236}">
                <a16:creationId xmlns:a16="http://schemas.microsoft.com/office/drawing/2014/main" id="{89433546-DB9A-3598-4C69-DE66D65388CE}"/>
              </a:ext>
            </a:extLst>
          </p:cNvPr>
          <p:cNvSpPr txBox="1"/>
          <p:nvPr/>
        </p:nvSpPr>
        <p:spPr>
          <a:xfrm>
            <a:off x="299112" y="1356985"/>
            <a:ext cx="8636088" cy="243143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it-IT" sz="1600" b="1" kern="1200" dirty="0">
                <a:solidFill>
                  <a:schemeClr val="dk2"/>
                </a:solidFill>
                <a:latin typeface="+mn-lt"/>
                <a:ea typeface="+mn-ea"/>
                <a:cs typeface="Varela Round"/>
              </a:rPr>
              <a:t>Effectiveness of Business Case Implementation</a:t>
            </a:r>
          </a:p>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a:solidFill>
                  <a:schemeClr val="dk2"/>
                </a:solidFill>
                <a:latin typeface="+mn-lt"/>
                <a:ea typeface="+mn-ea"/>
                <a:cs typeface="Varela Round"/>
              </a:rPr>
              <a:t>Higher priority for real-life implementations addressing current demand. </a:t>
            </a:r>
          </a:p>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a:solidFill>
                  <a:schemeClr val="dk2"/>
                </a:solidFill>
                <a:latin typeface="+mn-lt"/>
                <a:ea typeface="+mn-ea"/>
                <a:cs typeface="Varela Round"/>
              </a:rPr>
              <a:t>Even if not fully compliant with standards, implementations demonstrating strong potential for future dissemination score higher. </a:t>
            </a:r>
          </a:p>
          <a:p>
            <a:pPr marL="285750" marR="0" lvl="0" indent="-285750" algn="l" defTabSz="914400" rtl="0" eaLnBrk="0" fontAlgn="base" latinLnBrk="0" hangingPunct="0">
              <a:spcBef>
                <a:spcPts val="1200"/>
              </a:spcBef>
              <a:spcAft>
                <a:spcPct val="0"/>
              </a:spcAft>
              <a:buClrTx/>
              <a:buSzTx/>
              <a:buFont typeface="Wingdings" panose="05000000000000000000" pitchFamily="2" charset="2"/>
              <a:buChar char="§"/>
              <a:tabLst/>
            </a:pPr>
            <a:r>
              <a:rPr lang="en-US" altLang="it-IT" sz="1600" kern="1200" dirty="0">
                <a:solidFill>
                  <a:schemeClr val="dk2"/>
                </a:solidFill>
                <a:latin typeface="+mn-lt"/>
                <a:ea typeface="+mn-ea"/>
                <a:cs typeface="Varela Round"/>
              </a:rPr>
              <a:t>Mockup demonstrators carry less weight due to uncertainty beyond the project's completion. </a:t>
            </a:r>
          </a:p>
          <a:p>
            <a:pPr marL="114300" algn="l">
              <a:spcBef>
                <a:spcPts val="1200"/>
              </a:spcBef>
              <a:buClr>
                <a:schemeClr val="dk2"/>
              </a:buClr>
              <a:buSzPct val="200000"/>
              <a:defRPr/>
            </a:pPr>
            <a:endParaRPr lang="en-US" sz="1600" kern="1200" dirty="0">
              <a:solidFill>
                <a:schemeClr val="dk2"/>
              </a:solidFill>
              <a:latin typeface="Varela Round"/>
              <a:ea typeface="+mn-ea"/>
              <a:cs typeface="Varela Round"/>
            </a:endParaRPr>
          </a:p>
        </p:txBody>
      </p:sp>
    </p:spTree>
    <p:extLst>
      <p:ext uri="{BB962C8B-B14F-4D97-AF65-F5344CB8AC3E}">
        <p14:creationId xmlns:p14="http://schemas.microsoft.com/office/powerpoint/2010/main" val="256342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D91F3-B621-3468-CD00-136A87124135}"/>
            </a:ext>
          </a:extLst>
        </p:cNvPr>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A01F33D9-276A-B517-316D-B333DD6A1192}"/>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12</a:t>
            </a:fld>
            <a:endParaRPr lang="fr-BE" altLang="it-IT" dirty="0">
              <a:solidFill>
                <a:schemeClr val="bg1"/>
              </a:solidFill>
            </a:endParaRPr>
          </a:p>
        </p:txBody>
      </p:sp>
      <p:sp>
        <p:nvSpPr>
          <p:cNvPr id="3" name="Rectangle 2">
            <a:extLst>
              <a:ext uri="{FF2B5EF4-FFF2-40B4-BE49-F238E27FC236}">
                <a16:creationId xmlns:a16="http://schemas.microsoft.com/office/drawing/2014/main" id="{CC8F8D3C-537C-0024-8491-BFFCE87C8295}"/>
              </a:ext>
            </a:extLst>
          </p:cNvPr>
          <p:cNvSpPr txBox="1">
            <a:spLocks noChangeArrowheads="1"/>
          </p:cNvSpPr>
          <p:nvPr/>
        </p:nvSpPr>
        <p:spPr bwMode="auto">
          <a:xfrm>
            <a:off x="479163" y="131596"/>
            <a:ext cx="7975600"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How to apply</a:t>
            </a:r>
          </a:p>
        </p:txBody>
      </p:sp>
      <p:sp>
        <p:nvSpPr>
          <p:cNvPr id="9" name="CasellaDiTesto 8">
            <a:extLst>
              <a:ext uri="{FF2B5EF4-FFF2-40B4-BE49-F238E27FC236}">
                <a16:creationId xmlns:a16="http://schemas.microsoft.com/office/drawing/2014/main" id="{88DDF01B-C7EB-8491-786F-6E05F064DDBE}"/>
              </a:ext>
            </a:extLst>
          </p:cNvPr>
          <p:cNvSpPr txBox="1"/>
          <p:nvPr/>
        </p:nvSpPr>
        <p:spPr>
          <a:xfrm>
            <a:off x="289040" y="4046122"/>
            <a:ext cx="4476751" cy="261610"/>
          </a:xfrm>
          <a:prstGeom prst="rect">
            <a:avLst/>
          </a:prstGeom>
          <a:noFill/>
        </p:spPr>
        <p:txBody>
          <a:bodyPr wrap="square" lIns="91440" tIns="45720" rIns="91440" bIns="45720" anchor="t">
            <a:spAutoFit/>
          </a:bodyPr>
          <a:lstStyle/>
          <a:p>
            <a:pPr marL="114300">
              <a:spcBef>
                <a:spcPts val="1200"/>
              </a:spcBef>
              <a:buClr>
                <a:schemeClr val="dk2"/>
              </a:buClr>
              <a:buSzPct val="200000"/>
              <a:defRPr/>
            </a:pPr>
            <a:r>
              <a:rPr lang="en-US" sz="1100" b="0" i="0" dirty="0">
                <a:solidFill>
                  <a:srgbClr val="003399"/>
                </a:solidFill>
                <a:effectLst/>
                <a:latin typeface="+mn-lt"/>
              </a:rPr>
              <a:t>For any help and support contact us at </a:t>
            </a:r>
            <a:r>
              <a:rPr lang="en-US" sz="1100" b="1" dirty="0">
                <a:solidFill>
                  <a:srgbClr val="003399"/>
                </a:solidFill>
                <a:latin typeface="+mn-lt"/>
              </a:rPr>
              <a:t>xshare</a:t>
            </a:r>
            <a:r>
              <a:rPr lang="en-US" sz="1100" b="1" i="0" dirty="0">
                <a:solidFill>
                  <a:srgbClr val="003399"/>
                </a:solidFill>
                <a:effectLst/>
                <a:latin typeface="+mn-lt"/>
              </a:rPr>
              <a:t>@eucrof.eu</a:t>
            </a:r>
          </a:p>
        </p:txBody>
      </p:sp>
      <p:sp>
        <p:nvSpPr>
          <p:cNvPr id="6" name="CuadroTexto 5">
            <a:extLst>
              <a:ext uri="{FF2B5EF4-FFF2-40B4-BE49-F238E27FC236}">
                <a16:creationId xmlns:a16="http://schemas.microsoft.com/office/drawing/2014/main" id="{F938CCFF-606F-7F8E-2BCF-38BD67EE83D4}"/>
              </a:ext>
            </a:extLst>
          </p:cNvPr>
          <p:cNvSpPr txBox="1"/>
          <p:nvPr/>
        </p:nvSpPr>
        <p:spPr>
          <a:xfrm>
            <a:off x="348514" y="1967572"/>
            <a:ext cx="3320140" cy="338554"/>
          </a:xfrm>
          <a:prstGeom prst="rect">
            <a:avLst/>
          </a:prstGeom>
          <a:noFill/>
        </p:spPr>
        <p:txBody>
          <a:bodyPr wrap="none" rtlCol="0">
            <a:spAutoFit/>
          </a:bodyPr>
          <a:lstStyle/>
          <a:p>
            <a:pPr>
              <a:defRPr/>
            </a:pPr>
            <a:r>
              <a:rPr lang="es-ES" sz="1600" b="1" kern="1200" dirty="0">
                <a:solidFill>
                  <a:srgbClr val="003399"/>
                </a:solidFill>
                <a:latin typeface="+mn-lt"/>
                <a:ea typeface="+mn-ea"/>
                <a:cs typeface="Varela Round"/>
              </a:rPr>
              <a:t>2. Prepare </a:t>
            </a:r>
            <a:r>
              <a:rPr lang="es-ES" sz="1600" b="1" kern="1200" dirty="0" err="1">
                <a:solidFill>
                  <a:srgbClr val="003399"/>
                </a:solidFill>
                <a:latin typeface="+mn-lt"/>
                <a:ea typeface="+mn-ea"/>
                <a:cs typeface="Varela Round"/>
              </a:rPr>
              <a:t>your</a:t>
            </a:r>
            <a:r>
              <a:rPr lang="es-ES" sz="1600" b="1" kern="1200" dirty="0">
                <a:solidFill>
                  <a:srgbClr val="003399"/>
                </a:solidFill>
                <a:latin typeface="+mn-lt"/>
                <a:ea typeface="+mn-ea"/>
                <a:cs typeface="Varela Round"/>
              </a:rPr>
              <a:t> </a:t>
            </a:r>
            <a:r>
              <a:rPr lang="es-ES" sz="1600" b="1" kern="1200" dirty="0" err="1">
                <a:solidFill>
                  <a:srgbClr val="003399"/>
                </a:solidFill>
                <a:latin typeface="+mn-lt"/>
                <a:ea typeface="+mn-ea"/>
                <a:cs typeface="Varela Round"/>
              </a:rPr>
              <a:t>outline</a:t>
            </a:r>
            <a:r>
              <a:rPr lang="es-ES" sz="1600" b="1" kern="1200" dirty="0">
                <a:solidFill>
                  <a:srgbClr val="003399"/>
                </a:solidFill>
                <a:latin typeface="+mn-lt"/>
                <a:ea typeface="+mn-ea"/>
                <a:cs typeface="Varela Round"/>
              </a:rPr>
              <a:t> </a:t>
            </a:r>
            <a:r>
              <a:rPr lang="es-ES" sz="1600" b="1" kern="1200" dirty="0" err="1">
                <a:solidFill>
                  <a:srgbClr val="003399"/>
                </a:solidFill>
                <a:latin typeface="+mn-lt"/>
                <a:ea typeface="+mn-ea"/>
                <a:cs typeface="Varela Round"/>
              </a:rPr>
              <a:t>proposal</a:t>
            </a:r>
            <a:endParaRPr lang="es-ES" sz="1600" b="1" kern="1200" dirty="0">
              <a:solidFill>
                <a:srgbClr val="003399"/>
              </a:solidFill>
              <a:latin typeface="+mn-lt"/>
              <a:ea typeface="+mn-ea"/>
              <a:cs typeface="Varela Round"/>
            </a:endParaRPr>
          </a:p>
        </p:txBody>
      </p:sp>
      <p:sp>
        <p:nvSpPr>
          <p:cNvPr id="10" name="CuadroTexto 9">
            <a:extLst>
              <a:ext uri="{FF2B5EF4-FFF2-40B4-BE49-F238E27FC236}">
                <a16:creationId xmlns:a16="http://schemas.microsoft.com/office/drawing/2014/main" id="{204CA6A0-2775-C620-0AE9-0548A52E07EC}"/>
              </a:ext>
            </a:extLst>
          </p:cNvPr>
          <p:cNvSpPr txBox="1"/>
          <p:nvPr/>
        </p:nvSpPr>
        <p:spPr>
          <a:xfrm>
            <a:off x="560835" y="2324564"/>
            <a:ext cx="7497779" cy="338554"/>
          </a:xfrm>
          <a:prstGeom prst="rect">
            <a:avLst/>
          </a:prstGeom>
          <a:noFill/>
        </p:spPr>
        <p:txBody>
          <a:bodyPr wrap="square">
            <a:spAutoFit/>
          </a:bodyPr>
          <a:lstStyle/>
          <a:p>
            <a:pPr>
              <a:defRPr/>
            </a:pPr>
            <a:r>
              <a:rPr lang="en-US" kern="1200" dirty="0">
                <a:solidFill>
                  <a:schemeClr val="dk2"/>
                </a:solidFill>
                <a:latin typeface="+mn-lt"/>
                <a:ea typeface="+mn-ea"/>
                <a:cs typeface="Varela Round"/>
              </a:rPr>
              <a:t>Review the present guidelines and </a:t>
            </a:r>
            <a:r>
              <a:rPr lang="en-US" sz="1600" kern="1200" dirty="0">
                <a:solidFill>
                  <a:schemeClr val="dk2"/>
                </a:solidFill>
                <a:latin typeface="+mn-lt"/>
                <a:ea typeface="+mn-ea"/>
                <a:cs typeface="Varela Round"/>
              </a:rPr>
              <a:t>ensure</a:t>
            </a:r>
            <a:r>
              <a:rPr lang="en-US" kern="1200" dirty="0">
                <a:solidFill>
                  <a:schemeClr val="dk2"/>
                </a:solidFill>
                <a:latin typeface="+mn-lt"/>
                <a:ea typeface="+mn-ea"/>
                <a:cs typeface="Varela Round"/>
              </a:rPr>
              <a:t> your project aligns with the objectives.</a:t>
            </a:r>
          </a:p>
        </p:txBody>
      </p:sp>
      <p:sp>
        <p:nvSpPr>
          <p:cNvPr id="19" name="CuadroTexto 18">
            <a:extLst>
              <a:ext uri="{FF2B5EF4-FFF2-40B4-BE49-F238E27FC236}">
                <a16:creationId xmlns:a16="http://schemas.microsoft.com/office/drawing/2014/main" id="{96423DA6-6279-0353-B567-35FFA4EC45CE}"/>
              </a:ext>
            </a:extLst>
          </p:cNvPr>
          <p:cNvSpPr txBox="1"/>
          <p:nvPr/>
        </p:nvSpPr>
        <p:spPr>
          <a:xfrm>
            <a:off x="348514" y="1189814"/>
            <a:ext cx="3403496" cy="338554"/>
          </a:xfrm>
          <a:prstGeom prst="rect">
            <a:avLst/>
          </a:prstGeom>
          <a:noFill/>
        </p:spPr>
        <p:txBody>
          <a:bodyPr wrap="none" rtlCol="0">
            <a:spAutoFit/>
          </a:bodyPr>
          <a:lstStyle/>
          <a:p>
            <a:pPr>
              <a:defRPr/>
            </a:pPr>
            <a:r>
              <a:rPr lang="en-US" sz="1600" b="1" kern="1200" dirty="0">
                <a:solidFill>
                  <a:srgbClr val="003399"/>
                </a:solidFill>
                <a:latin typeface="+mn-lt"/>
                <a:ea typeface="+mn-ea"/>
                <a:cs typeface="Varela Round"/>
              </a:rPr>
              <a:t>1. Complete the application form</a:t>
            </a:r>
          </a:p>
        </p:txBody>
      </p:sp>
      <p:sp>
        <p:nvSpPr>
          <p:cNvPr id="20" name="CuadroTexto 19">
            <a:extLst>
              <a:ext uri="{FF2B5EF4-FFF2-40B4-BE49-F238E27FC236}">
                <a16:creationId xmlns:a16="http://schemas.microsoft.com/office/drawing/2014/main" id="{E1B3FD41-AD5B-53E5-0074-1E2A39E2A7A8}"/>
              </a:ext>
            </a:extLst>
          </p:cNvPr>
          <p:cNvSpPr txBox="1"/>
          <p:nvPr/>
        </p:nvSpPr>
        <p:spPr>
          <a:xfrm>
            <a:off x="560835" y="1521073"/>
            <a:ext cx="5657256" cy="307777"/>
          </a:xfrm>
          <a:prstGeom prst="rect">
            <a:avLst/>
          </a:prstGeom>
          <a:noFill/>
        </p:spPr>
        <p:txBody>
          <a:bodyPr wrap="square">
            <a:spAutoFit/>
          </a:bodyPr>
          <a:lstStyle/>
          <a:p>
            <a:pPr>
              <a:defRPr/>
            </a:pPr>
            <a:r>
              <a:rPr lang="en-US" kern="1200" dirty="0">
                <a:solidFill>
                  <a:schemeClr val="dk2"/>
                </a:solidFill>
                <a:latin typeface="+mn-lt"/>
                <a:ea typeface="+mn-ea"/>
                <a:cs typeface="Varela Round"/>
              </a:rPr>
              <a:t>Express your interest in participating by filling in </a:t>
            </a:r>
            <a:r>
              <a:rPr lang="en-US" b="0" i="0" u="none" strike="noStrike" dirty="0">
                <a:solidFill>
                  <a:srgbClr val="003399"/>
                </a:solidFill>
                <a:effectLst/>
                <a:latin typeface="+mn-lt"/>
                <a:hlinkClick r:id="rId3"/>
              </a:rPr>
              <a:t> this form</a:t>
            </a:r>
            <a:r>
              <a:rPr lang="en-US" kern="1200" dirty="0">
                <a:solidFill>
                  <a:schemeClr val="dk2"/>
                </a:solidFill>
                <a:latin typeface="+mn-lt"/>
                <a:ea typeface="+mn-ea"/>
                <a:cs typeface="Varela Round"/>
              </a:rPr>
              <a:t>.</a:t>
            </a:r>
          </a:p>
        </p:txBody>
      </p:sp>
      <p:sp>
        <p:nvSpPr>
          <p:cNvPr id="47" name="CuadroTexto 46">
            <a:extLst>
              <a:ext uri="{FF2B5EF4-FFF2-40B4-BE49-F238E27FC236}">
                <a16:creationId xmlns:a16="http://schemas.microsoft.com/office/drawing/2014/main" id="{0DC13A6F-B89E-911F-061D-B96737CB5E4B}"/>
              </a:ext>
            </a:extLst>
          </p:cNvPr>
          <p:cNvSpPr txBox="1"/>
          <p:nvPr/>
        </p:nvSpPr>
        <p:spPr>
          <a:xfrm>
            <a:off x="348514" y="2747360"/>
            <a:ext cx="2858475" cy="338554"/>
          </a:xfrm>
          <a:prstGeom prst="rect">
            <a:avLst/>
          </a:prstGeom>
          <a:noFill/>
        </p:spPr>
        <p:txBody>
          <a:bodyPr wrap="none" rtlCol="0">
            <a:spAutoFit/>
          </a:bodyPr>
          <a:lstStyle>
            <a:defPPr marR="0" lvl="0" algn="l" rtl="0">
              <a:lnSpc>
                <a:spcPct val="100000"/>
              </a:lnSpc>
              <a:spcBef>
                <a:spcPts val="0"/>
              </a:spcBef>
              <a:spcAft>
                <a:spcPts val="0"/>
              </a:spcAft>
            </a:defPPr>
            <a:lvl1pPr>
              <a:defRPr sz="1600" b="1" kern="1200">
                <a:solidFill>
                  <a:srgbClr val="003399"/>
                </a:solidFill>
                <a:latin typeface="Varela Round"/>
                <a:ea typeface="+mn-ea"/>
                <a:cs typeface="Varela Round"/>
              </a:defRPr>
            </a:lvl1pPr>
          </a:lstStyle>
          <a:p>
            <a:r>
              <a:rPr lang="en-US" dirty="0">
                <a:latin typeface="+mn-lt"/>
              </a:rPr>
              <a:t>3. Submit your application! </a:t>
            </a:r>
            <a:endParaRPr lang="es-ES" dirty="0">
              <a:latin typeface="+mn-lt"/>
            </a:endParaRPr>
          </a:p>
        </p:txBody>
      </p:sp>
      <p:sp>
        <p:nvSpPr>
          <p:cNvPr id="48" name="CuadroTexto 47">
            <a:extLst>
              <a:ext uri="{FF2B5EF4-FFF2-40B4-BE49-F238E27FC236}">
                <a16:creationId xmlns:a16="http://schemas.microsoft.com/office/drawing/2014/main" id="{3DAE82EE-4C33-26D5-266E-CDBB6278319B}"/>
              </a:ext>
            </a:extLst>
          </p:cNvPr>
          <p:cNvSpPr txBox="1"/>
          <p:nvPr/>
        </p:nvSpPr>
        <p:spPr>
          <a:xfrm>
            <a:off x="560834" y="3104352"/>
            <a:ext cx="4284765" cy="307777"/>
          </a:xfrm>
          <a:prstGeom prst="rect">
            <a:avLst/>
          </a:prstGeom>
          <a:noFill/>
        </p:spPr>
        <p:txBody>
          <a:bodyPr wrap="square">
            <a:spAutoFit/>
          </a:bodyPr>
          <a:lstStyle>
            <a:defPPr marR="0" lvl="0" algn="l" rtl="0">
              <a:lnSpc>
                <a:spcPct val="100000"/>
              </a:lnSpc>
              <a:spcBef>
                <a:spcPts val="0"/>
              </a:spcBef>
              <a:spcAft>
                <a:spcPts val="0"/>
              </a:spcAft>
            </a:defPPr>
            <a:lvl1pPr algn="ctr">
              <a:defRPr kern="1200">
                <a:solidFill>
                  <a:schemeClr val="dk2"/>
                </a:solidFill>
                <a:latin typeface="Varela Round"/>
                <a:ea typeface="+mn-ea"/>
                <a:cs typeface="Varela Round"/>
              </a:defRPr>
            </a:lvl1pPr>
          </a:lstStyle>
          <a:p>
            <a:r>
              <a:rPr lang="es-ES" dirty="0" err="1">
                <a:latin typeface="+mn-lt"/>
              </a:rPr>
              <a:t>Send</a:t>
            </a:r>
            <a:r>
              <a:rPr lang="es-ES" dirty="0">
                <a:latin typeface="+mn-lt"/>
              </a:rPr>
              <a:t> </a:t>
            </a:r>
            <a:r>
              <a:rPr lang="es-ES" dirty="0" err="1">
                <a:latin typeface="+mn-lt"/>
              </a:rPr>
              <a:t>the</a:t>
            </a:r>
            <a:r>
              <a:rPr lang="es-ES" dirty="0">
                <a:latin typeface="+mn-lt"/>
              </a:rPr>
              <a:t> </a:t>
            </a:r>
            <a:r>
              <a:rPr lang="es-ES" dirty="0" err="1">
                <a:latin typeface="+mn-lt"/>
              </a:rPr>
              <a:t>outline</a:t>
            </a:r>
            <a:r>
              <a:rPr lang="es-ES" dirty="0">
                <a:latin typeface="+mn-lt"/>
              </a:rPr>
              <a:t> </a:t>
            </a:r>
            <a:r>
              <a:rPr lang="es-ES" dirty="0" err="1">
                <a:latin typeface="+mn-lt"/>
              </a:rPr>
              <a:t>proposal</a:t>
            </a:r>
            <a:r>
              <a:rPr lang="es-ES" dirty="0">
                <a:latin typeface="+mn-lt"/>
              </a:rPr>
              <a:t> at </a:t>
            </a:r>
            <a:r>
              <a:rPr lang="es-ES" b="1" dirty="0">
                <a:latin typeface="+mn-lt"/>
              </a:rPr>
              <a:t>xshare@eucrof.eu</a:t>
            </a:r>
            <a:endParaRPr lang="en-US" b="1" dirty="0">
              <a:latin typeface="+mn-lt"/>
            </a:endParaRPr>
          </a:p>
        </p:txBody>
      </p:sp>
    </p:spTree>
    <p:extLst>
      <p:ext uri="{BB962C8B-B14F-4D97-AF65-F5344CB8AC3E}">
        <p14:creationId xmlns:p14="http://schemas.microsoft.com/office/powerpoint/2010/main" val="48550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79CB-8FDA-1299-CE56-D6CA2DB920C1}"/>
            </a:ext>
          </a:extLst>
        </p:cNvPr>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03A8C9B-8E79-2B9A-5B95-FCCB17214093}"/>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13</a:t>
            </a:fld>
            <a:endParaRPr lang="fr-BE" altLang="it-IT" dirty="0">
              <a:solidFill>
                <a:schemeClr val="bg1"/>
              </a:solidFill>
            </a:endParaRPr>
          </a:p>
        </p:txBody>
      </p:sp>
      <p:sp>
        <p:nvSpPr>
          <p:cNvPr id="3" name="Rectangle 2">
            <a:extLst>
              <a:ext uri="{FF2B5EF4-FFF2-40B4-BE49-F238E27FC236}">
                <a16:creationId xmlns:a16="http://schemas.microsoft.com/office/drawing/2014/main" id="{EB8A2DFC-6811-23CE-43C5-9CDE4E86D022}"/>
              </a:ext>
            </a:extLst>
          </p:cNvPr>
          <p:cNvSpPr txBox="1">
            <a:spLocks noChangeArrowheads="1"/>
          </p:cNvSpPr>
          <p:nvPr/>
        </p:nvSpPr>
        <p:spPr bwMode="auto">
          <a:xfrm>
            <a:off x="562428" y="288049"/>
            <a:ext cx="7975600"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Varela Round"/>
                <a:cs typeface="Varela Round"/>
              </a:rPr>
              <a:t> </a:t>
            </a:r>
            <a:r>
              <a:rPr lang="en-GB" sz="2500" dirty="0">
                <a:solidFill>
                  <a:srgbClr val="1056C6"/>
                </a:solidFill>
                <a:latin typeface="+mn-lt"/>
                <a:cs typeface="Varela Round"/>
              </a:rPr>
              <a:t>“Outline" proposals</a:t>
            </a:r>
          </a:p>
        </p:txBody>
      </p:sp>
      <p:sp>
        <p:nvSpPr>
          <p:cNvPr id="9" name="CasellaDiTesto 8">
            <a:extLst>
              <a:ext uri="{FF2B5EF4-FFF2-40B4-BE49-F238E27FC236}">
                <a16:creationId xmlns:a16="http://schemas.microsoft.com/office/drawing/2014/main" id="{BBEBEAC7-2C55-4AC7-0F56-037721B9EAA6}"/>
              </a:ext>
            </a:extLst>
          </p:cNvPr>
          <p:cNvSpPr txBox="1"/>
          <p:nvPr/>
        </p:nvSpPr>
        <p:spPr>
          <a:xfrm>
            <a:off x="508001" y="1345010"/>
            <a:ext cx="3740000" cy="830997"/>
          </a:xfrm>
          <a:prstGeom prst="rect">
            <a:avLst/>
          </a:prstGeom>
          <a:noFill/>
        </p:spPr>
        <p:txBody>
          <a:bodyPr wrap="square">
            <a:spAutoFit/>
          </a:bodyPr>
          <a:lstStyle/>
          <a:p>
            <a:pPr marL="114300" algn="l">
              <a:spcBef>
                <a:spcPts val="1200"/>
              </a:spcBef>
              <a:buClr>
                <a:schemeClr val="dk2"/>
              </a:buClr>
              <a:buSzPct val="200000"/>
              <a:defRPr/>
            </a:pPr>
            <a:r>
              <a:rPr lang="en-US" sz="1600" kern="1200" dirty="0">
                <a:solidFill>
                  <a:schemeClr val="dk2"/>
                </a:solidFill>
                <a:latin typeface="+mn-lt"/>
                <a:ea typeface="+mn-ea"/>
                <a:cs typeface="Varela Round"/>
              </a:rPr>
              <a:t>Complete the outline proposal form "</a:t>
            </a:r>
            <a:r>
              <a:rPr lang="en-US" sz="1600" kern="1200" dirty="0" err="1">
                <a:solidFill>
                  <a:schemeClr val="dk2"/>
                </a:solidFill>
                <a:latin typeface="+mn-lt"/>
                <a:ea typeface="+mn-ea"/>
                <a:cs typeface="Varela Round"/>
              </a:rPr>
              <a:t>xShare_EUCROF</a:t>
            </a:r>
            <a:r>
              <a:rPr lang="en-US" sz="1600" kern="1200" dirty="0">
                <a:solidFill>
                  <a:schemeClr val="dk2"/>
                </a:solidFill>
                <a:latin typeface="+mn-lt"/>
                <a:ea typeface="+mn-ea"/>
                <a:cs typeface="Varela Round"/>
              </a:rPr>
              <a:t> </a:t>
            </a:r>
            <a:r>
              <a:rPr lang="en-US" sz="1600" kern="1200" dirty="0" err="1">
                <a:solidFill>
                  <a:schemeClr val="dk2"/>
                </a:solidFill>
                <a:latin typeface="+mn-lt"/>
                <a:ea typeface="+mn-ea"/>
                <a:cs typeface="Varela Round"/>
              </a:rPr>
              <a:t>OpenCall_Outline</a:t>
            </a:r>
            <a:r>
              <a:rPr lang="en-US" sz="1600" kern="1200" dirty="0">
                <a:solidFill>
                  <a:schemeClr val="dk2"/>
                </a:solidFill>
                <a:latin typeface="+mn-lt"/>
                <a:ea typeface="+mn-ea"/>
                <a:cs typeface="Varela Round"/>
              </a:rPr>
              <a:t> Proposal_template.docx"</a:t>
            </a:r>
          </a:p>
        </p:txBody>
      </p:sp>
      <p:graphicFrame>
        <p:nvGraphicFramePr>
          <p:cNvPr id="4" name="Objet 3">
            <a:extLst>
              <a:ext uri="{FF2B5EF4-FFF2-40B4-BE49-F238E27FC236}">
                <a16:creationId xmlns:a16="http://schemas.microsoft.com/office/drawing/2014/main" id="{FD481169-54DA-7191-F152-D95B8E23F844}"/>
              </a:ext>
            </a:extLst>
          </p:cNvPr>
          <p:cNvGraphicFramePr>
            <a:graphicFrameLocks noChangeAspect="1"/>
          </p:cNvGraphicFramePr>
          <p:nvPr>
            <p:extLst>
              <p:ext uri="{D42A27DB-BD31-4B8C-83A1-F6EECF244321}">
                <p14:modId xmlns:p14="http://schemas.microsoft.com/office/powerpoint/2010/main" val="3357103828"/>
              </p:ext>
            </p:extLst>
          </p:nvPr>
        </p:nvGraphicFramePr>
        <p:xfrm>
          <a:off x="4754963" y="1100254"/>
          <a:ext cx="2464881" cy="3140914"/>
        </p:xfrm>
        <a:graphic>
          <a:graphicData uri="http://schemas.openxmlformats.org/presentationml/2006/ole">
            <mc:AlternateContent xmlns:mc="http://schemas.openxmlformats.org/markup-compatibility/2006">
              <mc:Choice xmlns:v="urn:schemas-microsoft-com:vml" Requires="v">
                <p:oleObj name="Document" r:id="rId3" imgW="6105053" imgH="7791883" progId="Word.Document.12">
                  <p:embed/>
                </p:oleObj>
              </mc:Choice>
              <mc:Fallback>
                <p:oleObj name="Document" r:id="rId3" imgW="6105053" imgH="7791883" progId="Word.Document.12">
                  <p:embed/>
                  <p:pic>
                    <p:nvPicPr>
                      <p:cNvPr id="0" name=""/>
                      <p:cNvPicPr/>
                      <p:nvPr/>
                    </p:nvPicPr>
                    <p:blipFill>
                      <a:blip r:embed="rId4"/>
                      <a:stretch>
                        <a:fillRect/>
                      </a:stretch>
                    </p:blipFill>
                    <p:spPr>
                      <a:xfrm>
                        <a:off x="4754963" y="1100254"/>
                        <a:ext cx="2464881" cy="3140914"/>
                      </a:xfrm>
                      <a:prstGeom prst="rect">
                        <a:avLst/>
                      </a:prstGeom>
                    </p:spPr>
                  </p:pic>
                </p:oleObj>
              </mc:Fallback>
            </mc:AlternateContent>
          </a:graphicData>
        </a:graphic>
      </p:graphicFrame>
      <p:sp>
        <p:nvSpPr>
          <p:cNvPr id="5" name="CasellaDiTesto 8">
            <a:extLst>
              <a:ext uri="{FF2B5EF4-FFF2-40B4-BE49-F238E27FC236}">
                <a16:creationId xmlns:a16="http://schemas.microsoft.com/office/drawing/2014/main" id="{FBE20B25-16EC-EE45-F89D-E1F70187D088}"/>
              </a:ext>
            </a:extLst>
          </p:cNvPr>
          <p:cNvSpPr txBox="1"/>
          <p:nvPr/>
        </p:nvSpPr>
        <p:spPr>
          <a:xfrm>
            <a:off x="508001" y="2440945"/>
            <a:ext cx="3881037" cy="261610"/>
          </a:xfrm>
          <a:prstGeom prst="rect">
            <a:avLst/>
          </a:prstGeom>
          <a:noFill/>
        </p:spPr>
        <p:txBody>
          <a:bodyPr wrap="square" lIns="91440" tIns="45720" rIns="91440" bIns="45720" anchor="t">
            <a:spAutoFit/>
          </a:bodyPr>
          <a:lstStyle/>
          <a:p>
            <a:pPr marL="114300">
              <a:spcBef>
                <a:spcPts val="1200"/>
              </a:spcBef>
              <a:buClr>
                <a:schemeClr val="dk2"/>
              </a:buClr>
              <a:buSzPct val="200000"/>
              <a:defRPr/>
            </a:pPr>
            <a:r>
              <a:rPr lang="en-US" sz="1100" b="0" i="0" dirty="0">
                <a:solidFill>
                  <a:srgbClr val="003399"/>
                </a:solidFill>
                <a:effectLst/>
                <a:latin typeface="+mn-lt"/>
              </a:rPr>
              <a:t>Can als</a:t>
            </a:r>
            <a:r>
              <a:rPr lang="en-US" sz="1100" dirty="0">
                <a:solidFill>
                  <a:srgbClr val="003399"/>
                </a:solidFill>
                <a:latin typeface="+mn-lt"/>
              </a:rPr>
              <a:t>o be downloaded from the EUCROF web site</a:t>
            </a:r>
          </a:p>
        </p:txBody>
      </p:sp>
    </p:spTree>
    <p:extLst>
      <p:ext uri="{BB962C8B-B14F-4D97-AF65-F5344CB8AC3E}">
        <p14:creationId xmlns:p14="http://schemas.microsoft.com/office/powerpoint/2010/main" val="417131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335A-F449-06A1-A630-48B8EABA6CFB}"/>
            </a:ext>
          </a:extLst>
        </p:cNvPr>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083FD676-88FD-5C4B-2026-BC931CD11557}"/>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14</a:t>
            </a:fld>
            <a:endParaRPr lang="fr-BE" altLang="it-IT" dirty="0">
              <a:solidFill>
                <a:schemeClr val="bg1"/>
              </a:solidFill>
            </a:endParaRPr>
          </a:p>
        </p:txBody>
      </p:sp>
      <p:sp>
        <p:nvSpPr>
          <p:cNvPr id="3" name="Rectangle 2">
            <a:extLst>
              <a:ext uri="{FF2B5EF4-FFF2-40B4-BE49-F238E27FC236}">
                <a16:creationId xmlns:a16="http://schemas.microsoft.com/office/drawing/2014/main" id="{7EFD61E8-FB2D-A9FB-8FAF-3FB052369D1D}"/>
              </a:ext>
            </a:extLst>
          </p:cNvPr>
          <p:cNvSpPr txBox="1">
            <a:spLocks noChangeArrowheads="1"/>
          </p:cNvSpPr>
          <p:nvPr/>
        </p:nvSpPr>
        <p:spPr bwMode="auto">
          <a:xfrm>
            <a:off x="562428" y="288049"/>
            <a:ext cx="7975600"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Examples of potential "implementations" (1/2)</a:t>
            </a:r>
          </a:p>
        </p:txBody>
      </p:sp>
      <p:sp>
        <p:nvSpPr>
          <p:cNvPr id="9" name="CasellaDiTesto 8">
            <a:extLst>
              <a:ext uri="{FF2B5EF4-FFF2-40B4-BE49-F238E27FC236}">
                <a16:creationId xmlns:a16="http://schemas.microsoft.com/office/drawing/2014/main" id="{94169993-3829-9799-6CD4-B027F65F1F80}"/>
              </a:ext>
            </a:extLst>
          </p:cNvPr>
          <p:cNvSpPr txBox="1"/>
          <p:nvPr/>
        </p:nvSpPr>
        <p:spPr>
          <a:xfrm>
            <a:off x="388001" y="974560"/>
            <a:ext cx="8193571" cy="2923877"/>
          </a:xfrm>
          <a:prstGeom prst="rect">
            <a:avLst/>
          </a:prstGeom>
          <a:noFill/>
        </p:spPr>
        <p:txBody>
          <a:bodyPr wrap="square">
            <a:spAutoFit/>
          </a:bodyPr>
          <a:lstStyle/>
          <a:p>
            <a:pPr marL="114300" algn="l">
              <a:spcBef>
                <a:spcPts val="1200"/>
              </a:spcBef>
              <a:buClr>
                <a:schemeClr val="dk2"/>
              </a:buClr>
              <a:buSzPct val="200000"/>
              <a:defRPr/>
            </a:pPr>
            <a:r>
              <a:rPr lang="en-US" sz="1600" b="1" u="sng" kern="1200" dirty="0">
                <a:solidFill>
                  <a:schemeClr val="dk2"/>
                </a:solidFill>
                <a:latin typeface="+mn-lt"/>
                <a:ea typeface="+mn-ea"/>
                <a:cs typeface="Varela Round"/>
              </a:rPr>
              <a:t>Patient Matching Portal for Clinical Studies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A commercial platform connects patients with investigational sites, currently hosting 40,000 registered patients.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A planned feature allows patients to upload IPS+ data for automated study matching instead of manual questionnaires.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Due to the unavailability of real IPS+ data before project completion, mock datasets will be used for testing. </a:t>
            </a:r>
          </a:p>
          <a:p>
            <a:pPr marL="114300" algn="l">
              <a:spcBef>
                <a:spcPts val="1200"/>
              </a:spcBef>
              <a:buClr>
                <a:schemeClr val="dk2"/>
              </a:buClr>
              <a:buSzPct val="200000"/>
              <a:defRPr/>
            </a:pPr>
            <a:r>
              <a:rPr lang="en-US" sz="1600" kern="1200" dirty="0">
                <a:solidFill>
                  <a:schemeClr val="dk2"/>
                </a:solidFill>
                <a:latin typeface="+mn-lt"/>
                <a:ea typeface="+mn-ea"/>
                <a:cs typeface="Varela Round"/>
              </a:rPr>
              <a:t>While innovative, this work has no immediate societal impact but holds potential for recognition.</a:t>
            </a:r>
          </a:p>
        </p:txBody>
      </p:sp>
    </p:spTree>
    <p:extLst>
      <p:ext uri="{BB962C8B-B14F-4D97-AF65-F5344CB8AC3E}">
        <p14:creationId xmlns:p14="http://schemas.microsoft.com/office/powerpoint/2010/main" val="335108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DD40-5097-F061-D8D4-CF0824442EFC}"/>
            </a:ext>
          </a:extLst>
        </p:cNvPr>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2BFB34C1-53C5-356D-BD22-7A9B2A2BFB9B}"/>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15</a:t>
            </a:fld>
            <a:endParaRPr lang="fr-BE" altLang="it-IT" dirty="0">
              <a:solidFill>
                <a:schemeClr val="bg1"/>
              </a:solidFill>
            </a:endParaRPr>
          </a:p>
        </p:txBody>
      </p:sp>
      <p:sp>
        <p:nvSpPr>
          <p:cNvPr id="3" name="Rectangle 2">
            <a:extLst>
              <a:ext uri="{FF2B5EF4-FFF2-40B4-BE49-F238E27FC236}">
                <a16:creationId xmlns:a16="http://schemas.microsoft.com/office/drawing/2014/main" id="{9C1474D4-3686-98C7-6161-27BD41792D17}"/>
              </a:ext>
            </a:extLst>
          </p:cNvPr>
          <p:cNvSpPr txBox="1">
            <a:spLocks noChangeArrowheads="1"/>
          </p:cNvSpPr>
          <p:nvPr/>
        </p:nvSpPr>
        <p:spPr bwMode="auto">
          <a:xfrm>
            <a:off x="562428" y="288049"/>
            <a:ext cx="7975600"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Examples of potential "implementations" (2/2)</a:t>
            </a:r>
          </a:p>
        </p:txBody>
      </p:sp>
      <p:sp>
        <p:nvSpPr>
          <p:cNvPr id="9" name="CasellaDiTesto 8">
            <a:extLst>
              <a:ext uri="{FF2B5EF4-FFF2-40B4-BE49-F238E27FC236}">
                <a16:creationId xmlns:a16="http://schemas.microsoft.com/office/drawing/2014/main" id="{41EF31AF-7CE5-E519-9639-52E1D2482E27}"/>
              </a:ext>
            </a:extLst>
          </p:cNvPr>
          <p:cNvSpPr txBox="1"/>
          <p:nvPr/>
        </p:nvSpPr>
        <p:spPr>
          <a:xfrm>
            <a:off x="283028" y="1017478"/>
            <a:ext cx="8534400" cy="3477875"/>
          </a:xfrm>
          <a:prstGeom prst="rect">
            <a:avLst/>
          </a:prstGeom>
          <a:noFill/>
        </p:spPr>
        <p:txBody>
          <a:bodyPr wrap="square">
            <a:spAutoFit/>
          </a:bodyPr>
          <a:lstStyle/>
          <a:p>
            <a:pPr marL="114300" algn="l">
              <a:spcBef>
                <a:spcPts val="1200"/>
              </a:spcBef>
              <a:buClr>
                <a:schemeClr val="dk2"/>
              </a:buClr>
              <a:buSzPct val="200000"/>
              <a:defRPr/>
            </a:pPr>
            <a:r>
              <a:rPr lang="en-US" sz="1600" b="1" u="sng" kern="1200" dirty="0">
                <a:solidFill>
                  <a:schemeClr val="dk2"/>
                </a:solidFill>
                <a:latin typeface="+mn-lt"/>
                <a:ea typeface="+mn-ea"/>
                <a:cs typeface="Varela Round"/>
              </a:rPr>
              <a:t>Automating Data Transfer for Patient Registries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A high number of hospitals participate in registries, with physicians requesting integration between hospital EHRs and eCRFs to reduce double entries.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A standardized framework has been developed to enable automated data transfer from EHRs to eCRFs.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Initial implementation in 20 hospitals with one registry, ensuring scalability.</a:t>
            </a:r>
          </a:p>
          <a:p>
            <a:pPr marL="114300" algn="l">
              <a:spcBef>
                <a:spcPts val="1200"/>
              </a:spcBef>
              <a:buClr>
                <a:schemeClr val="dk2"/>
              </a:buClr>
              <a:buSzPct val="200000"/>
              <a:defRPr/>
            </a:pPr>
            <a:r>
              <a:rPr lang="en-US" sz="1600" kern="1200" dirty="0">
                <a:solidFill>
                  <a:schemeClr val="dk2"/>
                </a:solidFill>
                <a:latin typeface="+mn-lt"/>
                <a:ea typeface="+mn-ea"/>
                <a:cs typeface="Varela Round"/>
              </a:rPr>
              <a:t>In his personal space (ePRO or eConsent), the patient can click the xShare button and download his IPS+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Future adoption of </a:t>
            </a:r>
            <a:r>
              <a:rPr lang="en-US" sz="1600" kern="1200" dirty="0" err="1">
                <a:solidFill>
                  <a:schemeClr val="dk2"/>
                </a:solidFill>
                <a:latin typeface="+mn-lt"/>
                <a:ea typeface="+mn-ea"/>
                <a:cs typeface="Varela Round"/>
              </a:rPr>
              <a:t>EEHRxF</a:t>
            </a:r>
            <a:r>
              <a:rPr lang="en-US" sz="1600" kern="1200" dirty="0">
                <a:solidFill>
                  <a:schemeClr val="dk2"/>
                </a:solidFill>
                <a:latin typeface="+mn-lt"/>
                <a:ea typeface="+mn-ea"/>
                <a:cs typeface="Varela Round"/>
              </a:rPr>
              <a:t> will further streamline the process.</a:t>
            </a:r>
          </a:p>
          <a:p>
            <a:pPr marL="114300" algn="l">
              <a:spcBef>
                <a:spcPts val="1200"/>
              </a:spcBef>
              <a:buClr>
                <a:schemeClr val="dk2"/>
              </a:buClr>
              <a:buSzPct val="200000"/>
              <a:defRPr/>
            </a:pPr>
            <a:r>
              <a:rPr lang="en-US" sz="1600" kern="1200" dirty="0">
                <a:solidFill>
                  <a:schemeClr val="dk2"/>
                </a:solidFill>
                <a:latin typeface="+mn-lt"/>
                <a:ea typeface="+mn-ea"/>
                <a:cs typeface="Varela Round"/>
              </a:rPr>
              <a:t>Over 1,000,000 eCRFs potentially impacted.</a:t>
            </a:r>
          </a:p>
        </p:txBody>
      </p:sp>
    </p:spTree>
    <p:extLst>
      <p:ext uri="{BB962C8B-B14F-4D97-AF65-F5344CB8AC3E}">
        <p14:creationId xmlns:p14="http://schemas.microsoft.com/office/powerpoint/2010/main" val="294387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846642-9AFF-757F-7FBA-F2DDFFD2A094}"/>
              </a:ext>
            </a:extLst>
          </p:cNvPr>
          <p:cNvPicPr>
            <a:picLocks noChangeAspect="1"/>
          </p:cNvPicPr>
          <p:nvPr/>
        </p:nvPicPr>
        <p:blipFill>
          <a:blip r:embed="rId3"/>
          <a:stretch>
            <a:fillRect/>
          </a:stretch>
        </p:blipFill>
        <p:spPr>
          <a:xfrm>
            <a:off x="592497" y="1569452"/>
            <a:ext cx="7650342" cy="2519980"/>
          </a:xfrm>
          <a:prstGeom prst="rect">
            <a:avLst/>
          </a:prstGeom>
          <a:ln>
            <a:noFill/>
          </a:ln>
          <a:effectLst>
            <a:outerShdw blurRad="292100" dist="139700" dir="2700000" algn="tl" rotWithShape="0">
              <a:srgbClr val="333333">
                <a:alpha val="65000"/>
              </a:srgbClr>
            </a:outerShdw>
          </a:effectLst>
        </p:spPr>
      </p:pic>
      <p:sp>
        <p:nvSpPr>
          <p:cNvPr id="5" name="Rectangle 2">
            <a:extLst>
              <a:ext uri="{FF2B5EF4-FFF2-40B4-BE49-F238E27FC236}">
                <a16:creationId xmlns:a16="http://schemas.microsoft.com/office/drawing/2014/main" id="{E755EE82-647F-914D-1940-81C1E4FFAF55}"/>
              </a:ext>
            </a:extLst>
          </p:cNvPr>
          <p:cNvSpPr txBox="1">
            <a:spLocks noChangeArrowheads="1"/>
          </p:cNvSpPr>
          <p:nvPr/>
        </p:nvSpPr>
        <p:spPr bwMode="auto">
          <a:xfrm>
            <a:off x="1066373" y="174935"/>
            <a:ext cx="7176466"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What timelines ?</a:t>
            </a:r>
          </a:p>
        </p:txBody>
      </p:sp>
      <p:sp>
        <p:nvSpPr>
          <p:cNvPr id="2" name="CasellaDiTesto 8">
            <a:extLst>
              <a:ext uri="{FF2B5EF4-FFF2-40B4-BE49-F238E27FC236}">
                <a16:creationId xmlns:a16="http://schemas.microsoft.com/office/drawing/2014/main" id="{A2407DC3-6B1C-4AF3-9681-B1E8B7AB4239}"/>
              </a:ext>
            </a:extLst>
          </p:cNvPr>
          <p:cNvSpPr txBox="1"/>
          <p:nvPr/>
        </p:nvSpPr>
        <p:spPr>
          <a:xfrm>
            <a:off x="529771" y="645761"/>
            <a:ext cx="8084457" cy="907941"/>
          </a:xfrm>
          <a:prstGeom prst="rect">
            <a:avLst/>
          </a:prstGeom>
          <a:noFill/>
        </p:spPr>
        <p:txBody>
          <a:bodyPr wrap="square">
            <a:spAutoFit/>
          </a:bodyPr>
          <a:lstStyle/>
          <a:p>
            <a:pPr marL="114300" algn="l">
              <a:spcBef>
                <a:spcPts val="600"/>
              </a:spcBef>
              <a:buClr>
                <a:schemeClr val="dk2"/>
              </a:buClr>
              <a:buSzPct val="200000"/>
              <a:defRPr/>
            </a:pPr>
            <a:r>
              <a:rPr lang="en-US" sz="1600" kern="1200" dirty="0">
                <a:solidFill>
                  <a:schemeClr val="dk2"/>
                </a:solidFill>
                <a:latin typeface="+mn-lt"/>
                <a:ea typeface="+mn-ea"/>
                <a:cs typeface="Varela Round"/>
              </a:rPr>
              <a:t>Outline proposals can be elaborated from now.</a:t>
            </a:r>
          </a:p>
          <a:p>
            <a:pPr marL="114300" algn="l">
              <a:spcBef>
                <a:spcPts val="600"/>
              </a:spcBef>
              <a:buClr>
                <a:schemeClr val="dk2"/>
              </a:buClr>
              <a:buSzPct val="200000"/>
              <a:defRPr/>
            </a:pPr>
            <a:r>
              <a:rPr lang="en-US" sz="1600" kern="1200" dirty="0">
                <a:solidFill>
                  <a:schemeClr val="dk2"/>
                </a:solidFill>
                <a:latin typeface="+mn-lt"/>
                <a:ea typeface="+mn-ea"/>
                <a:cs typeface="Varela Round"/>
              </a:rPr>
              <a:t>The "assessment" report will be produced after the implementation period (year 2026) and be incorporated in the corresponding xShare deliverable</a:t>
            </a:r>
          </a:p>
        </p:txBody>
      </p:sp>
      <p:sp>
        <p:nvSpPr>
          <p:cNvPr id="4" name="Espace réservé du numéro de diapositive 10">
            <a:extLst>
              <a:ext uri="{FF2B5EF4-FFF2-40B4-BE49-F238E27FC236}">
                <a16:creationId xmlns:a16="http://schemas.microsoft.com/office/drawing/2014/main" id="{AF176886-A922-EA56-6A3A-E3143B558640}"/>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16</a:t>
            </a:fld>
            <a:endParaRPr lang="fr-BE" altLang="it-IT" dirty="0">
              <a:solidFill>
                <a:schemeClr val="bg1"/>
              </a:solidFill>
            </a:endParaRPr>
          </a:p>
        </p:txBody>
      </p:sp>
    </p:spTree>
    <p:extLst>
      <p:ext uri="{BB962C8B-B14F-4D97-AF65-F5344CB8AC3E}">
        <p14:creationId xmlns:p14="http://schemas.microsoft.com/office/powerpoint/2010/main" val="137858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DA695-FE58-ABD2-7C57-8B6579181B23}"/>
            </a:ext>
          </a:extLst>
        </p:cNvPr>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E9FC4A69-BCC6-F424-C1B9-1F33B81EE2F1}"/>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17</a:t>
            </a:fld>
            <a:endParaRPr lang="fr-BE" altLang="it-IT" dirty="0">
              <a:solidFill>
                <a:schemeClr val="bg1"/>
              </a:solidFill>
            </a:endParaRPr>
          </a:p>
        </p:txBody>
      </p:sp>
      <p:sp>
        <p:nvSpPr>
          <p:cNvPr id="3" name="Rectangle 2">
            <a:extLst>
              <a:ext uri="{FF2B5EF4-FFF2-40B4-BE49-F238E27FC236}">
                <a16:creationId xmlns:a16="http://schemas.microsoft.com/office/drawing/2014/main" id="{2E532157-DBE8-DAAF-84F8-5E23128BD80E}"/>
              </a:ext>
            </a:extLst>
          </p:cNvPr>
          <p:cNvSpPr txBox="1">
            <a:spLocks noChangeArrowheads="1"/>
          </p:cNvSpPr>
          <p:nvPr/>
        </p:nvSpPr>
        <p:spPr bwMode="auto">
          <a:xfrm>
            <a:off x="479163" y="131596"/>
            <a:ext cx="7975600"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Assessment Committee</a:t>
            </a:r>
          </a:p>
        </p:txBody>
      </p:sp>
      <p:sp>
        <p:nvSpPr>
          <p:cNvPr id="5" name="CasellaDiTesto 8">
            <a:extLst>
              <a:ext uri="{FF2B5EF4-FFF2-40B4-BE49-F238E27FC236}">
                <a16:creationId xmlns:a16="http://schemas.microsoft.com/office/drawing/2014/main" id="{A83EE191-2699-A5BE-A09B-F0720F390CE9}"/>
              </a:ext>
            </a:extLst>
          </p:cNvPr>
          <p:cNvSpPr txBox="1"/>
          <p:nvPr/>
        </p:nvSpPr>
        <p:spPr>
          <a:xfrm>
            <a:off x="385070" y="1243748"/>
            <a:ext cx="8636088" cy="2739211"/>
          </a:xfrm>
          <a:prstGeom prst="rect">
            <a:avLst/>
          </a:prstGeom>
          <a:noFill/>
        </p:spPr>
        <p:txBody>
          <a:bodyPr wrap="square">
            <a:spAutoFit/>
          </a:bodyPr>
          <a:lstStyle/>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a:solidFill>
                  <a:schemeClr val="dk2"/>
                </a:solidFill>
                <a:latin typeface="+mn-lt"/>
                <a:ea typeface="+mn-ea"/>
                <a:cs typeface="Varela Round"/>
              </a:rPr>
              <a:t>Dipak Kalra (xShare WP5 leader)</a:t>
            </a:r>
          </a:p>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err="1">
                <a:solidFill>
                  <a:schemeClr val="dk2"/>
                </a:solidFill>
                <a:latin typeface="+mn-lt"/>
                <a:ea typeface="+mn-ea"/>
                <a:cs typeface="Varela Round"/>
              </a:rPr>
              <a:t>Yoanni</a:t>
            </a:r>
            <a:r>
              <a:rPr lang="en-US" altLang="it-IT" sz="1600" kern="1200" dirty="0">
                <a:solidFill>
                  <a:schemeClr val="dk2"/>
                </a:solidFill>
                <a:latin typeface="+mn-lt"/>
                <a:ea typeface="+mn-ea"/>
                <a:cs typeface="Varela Round"/>
              </a:rPr>
              <a:t> </a:t>
            </a:r>
            <a:r>
              <a:rPr lang="en-US" altLang="it-IT" sz="1600" kern="1200" dirty="0" err="1">
                <a:solidFill>
                  <a:schemeClr val="dk2"/>
                </a:solidFill>
                <a:latin typeface="+mn-lt"/>
                <a:ea typeface="+mn-ea"/>
                <a:cs typeface="Varela Round"/>
              </a:rPr>
              <a:t>Matsakis</a:t>
            </a:r>
            <a:r>
              <a:rPr lang="en-US" altLang="it-IT" sz="1600" kern="1200" dirty="0">
                <a:solidFill>
                  <a:schemeClr val="dk2"/>
                </a:solidFill>
                <a:latin typeface="+mn-lt"/>
                <a:ea typeface="+mn-ea"/>
                <a:cs typeface="Varela Round"/>
              </a:rPr>
              <a:t> (</a:t>
            </a:r>
            <a:r>
              <a:rPr lang="en-US" altLang="it-IT" sz="1600" kern="1200" dirty="0" err="1">
                <a:solidFill>
                  <a:schemeClr val="dk2"/>
                </a:solidFill>
                <a:latin typeface="+mn-lt"/>
                <a:ea typeface="+mn-ea"/>
                <a:cs typeface="Varela Round"/>
              </a:rPr>
              <a:t>xShare</a:t>
            </a:r>
            <a:r>
              <a:rPr lang="en-US" altLang="it-IT" sz="1600" kern="1200" dirty="0">
                <a:solidFill>
                  <a:schemeClr val="dk2"/>
                </a:solidFill>
                <a:latin typeface="+mn-lt"/>
                <a:ea typeface="+mn-ea"/>
                <a:cs typeface="Varela Round"/>
              </a:rPr>
              <a:t> WP5 leader, EUCROF Board)</a:t>
            </a:r>
          </a:p>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a:solidFill>
                  <a:schemeClr val="dk2"/>
                </a:solidFill>
                <a:latin typeface="+mn-lt"/>
                <a:ea typeface="+mn-ea"/>
                <a:cs typeface="Varela Round"/>
              </a:rPr>
              <a:t>Catherine Chronaki (xShare scientific leader)</a:t>
            </a:r>
          </a:p>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a:solidFill>
                  <a:schemeClr val="dk2"/>
                </a:solidFill>
                <a:latin typeface="+mn-lt"/>
                <a:ea typeface="+mn-ea"/>
                <a:cs typeface="Varela Round"/>
              </a:rPr>
              <a:t>Representative of Academic Sponsors</a:t>
            </a:r>
          </a:p>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a:solidFill>
                  <a:schemeClr val="dk2"/>
                </a:solidFill>
                <a:latin typeface="+mn-lt"/>
                <a:ea typeface="+mn-ea"/>
                <a:cs typeface="Varela Round"/>
              </a:rPr>
              <a:t>Representative of Pharma/Biotech</a:t>
            </a:r>
          </a:p>
          <a:p>
            <a:pPr marL="285750" indent="-285750" eaLnBrk="0" fontAlgn="base" hangingPunct="0">
              <a:spcBef>
                <a:spcPts val="1200"/>
              </a:spcBef>
              <a:spcAft>
                <a:spcPct val="0"/>
              </a:spcAft>
              <a:buClrTx/>
              <a:buFont typeface="Wingdings" panose="05000000000000000000" pitchFamily="2" charset="2"/>
              <a:buChar char="§"/>
            </a:pPr>
            <a:r>
              <a:rPr lang="en-US" altLang="it-IT" sz="1600" kern="1200" dirty="0">
                <a:solidFill>
                  <a:schemeClr val="dk2"/>
                </a:solidFill>
                <a:latin typeface="+mn-lt"/>
                <a:ea typeface="+mn-ea"/>
                <a:cs typeface="Varela Round"/>
              </a:rPr>
              <a:t>Representative of Investors</a:t>
            </a:r>
          </a:p>
          <a:p>
            <a:pPr marL="285750" indent="-285750" eaLnBrk="0" fontAlgn="base" hangingPunct="0">
              <a:spcBef>
                <a:spcPts val="1200"/>
              </a:spcBef>
              <a:spcAft>
                <a:spcPct val="0"/>
              </a:spcAft>
              <a:buClrTx/>
              <a:buFont typeface="Wingdings" panose="05000000000000000000" pitchFamily="2" charset="2"/>
              <a:buChar char="§"/>
            </a:pPr>
            <a:r>
              <a:rPr lang="en-US" sz="1600" kern="1200" dirty="0">
                <a:solidFill>
                  <a:schemeClr val="dk2"/>
                </a:solidFill>
                <a:effectLst/>
                <a:latin typeface="+mn-lt"/>
                <a:ea typeface="+mn-ea"/>
                <a:cs typeface="Varela Round"/>
              </a:rPr>
              <a:t>Representative of </a:t>
            </a:r>
            <a:r>
              <a:rPr lang="en-US" sz="1600" kern="1200" dirty="0">
                <a:solidFill>
                  <a:schemeClr val="dk2"/>
                </a:solidFill>
                <a:latin typeface="+mn-lt"/>
                <a:ea typeface="+mn-ea"/>
                <a:cs typeface="Varela Round"/>
              </a:rPr>
              <a:t>scientific committee of EUCROF26</a:t>
            </a:r>
            <a:endParaRPr lang="es-ES" sz="18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488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E3743-4DE7-F428-BF3E-6478C17A12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145713C-C68D-D6B1-D496-038D5A634152}"/>
              </a:ext>
            </a:extLst>
          </p:cNvPr>
          <p:cNvSpPr txBox="1">
            <a:spLocks noChangeArrowheads="1"/>
          </p:cNvSpPr>
          <p:nvPr/>
        </p:nvSpPr>
        <p:spPr bwMode="auto">
          <a:xfrm>
            <a:off x="1820792" y="91536"/>
            <a:ext cx="538721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500" dirty="0" err="1">
                <a:solidFill>
                  <a:srgbClr val="1056C6"/>
                </a:solidFill>
                <a:latin typeface="+mn-lt"/>
                <a:cs typeface="Varela Round"/>
              </a:rPr>
              <a:t>xShare</a:t>
            </a:r>
            <a:r>
              <a:rPr lang="en-US" sz="2500" dirty="0">
                <a:solidFill>
                  <a:srgbClr val="1056C6"/>
                </a:solidFill>
                <a:latin typeface="+mn-lt"/>
                <a:cs typeface="Varela Round"/>
              </a:rPr>
              <a:t> webinar</a:t>
            </a:r>
          </a:p>
        </p:txBody>
      </p:sp>
      <p:pic>
        <p:nvPicPr>
          <p:cNvPr id="5127" name="Picture 2" descr="C:\Dropbox\Onirys\Eucrof - Supports 01\arc.png">
            <a:extLst>
              <a:ext uri="{FF2B5EF4-FFF2-40B4-BE49-F238E27FC236}">
                <a16:creationId xmlns:a16="http://schemas.microsoft.com/office/drawing/2014/main" id="{F5E1A135-750D-C2AD-7502-B215D8822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42287">
            <a:off x="37561" y="-304222"/>
            <a:ext cx="648891"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2">
            <a:extLst>
              <a:ext uri="{FF2B5EF4-FFF2-40B4-BE49-F238E27FC236}">
                <a16:creationId xmlns:a16="http://schemas.microsoft.com/office/drawing/2014/main" id="{E2B7C2EC-E37D-A39E-9DA1-F6BD85018C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2272" y="192405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a:extLst>
              <a:ext uri="{FF2B5EF4-FFF2-40B4-BE49-F238E27FC236}">
                <a16:creationId xmlns:a16="http://schemas.microsoft.com/office/drawing/2014/main" id="{F01DDE42-9A64-344C-3EF9-F6BAA0C6343B}"/>
              </a:ext>
            </a:extLst>
          </p:cNvPr>
          <p:cNvSpPr txBox="1">
            <a:spLocks/>
          </p:cNvSpPr>
          <p:nvPr/>
        </p:nvSpPr>
        <p:spPr>
          <a:xfrm>
            <a:off x="436947" y="928138"/>
            <a:ext cx="8154906" cy="3287224"/>
          </a:xfrm>
          <a:prstGeom prst="rect">
            <a:avLst/>
          </a:prstGeom>
        </p:spPr>
        <p:txBody>
          <a:bodyPr>
            <a:normAutofit/>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5"/>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342900" algn="l">
              <a:lnSpc>
                <a:spcPct val="115000"/>
              </a:lnSpc>
              <a:spcBef>
                <a:spcPts val="0"/>
              </a:spcBef>
              <a:buClr>
                <a:schemeClr val="dk2"/>
              </a:buClr>
              <a:buSzPct val="200000"/>
              <a:buBlip>
                <a:blip r:embed="rId6"/>
              </a:buBlip>
              <a:defRPr/>
            </a:pPr>
            <a:r>
              <a:rPr lang="en-US" sz="1800" dirty="0">
                <a:solidFill>
                  <a:schemeClr val="dk2"/>
                </a:solidFill>
                <a:latin typeface="+mn-lt"/>
                <a:cs typeface="Varela Round"/>
              </a:rPr>
              <a:t>WEBINAR 28 May 2025</a:t>
            </a:r>
          </a:p>
          <a:p>
            <a:pPr marL="114300" indent="0" algn="l">
              <a:lnSpc>
                <a:spcPct val="115000"/>
              </a:lnSpc>
              <a:spcBef>
                <a:spcPts val="0"/>
              </a:spcBef>
              <a:buClr>
                <a:schemeClr val="dk2"/>
              </a:buClr>
              <a:buSzPct val="200000"/>
              <a:buNone/>
              <a:defRPr/>
            </a:pPr>
            <a:r>
              <a:rPr lang="en-US" sz="1200" dirty="0">
                <a:solidFill>
                  <a:schemeClr val="dk2"/>
                </a:solidFill>
                <a:latin typeface="+mn-lt"/>
                <a:cs typeface="Varela Round"/>
              </a:rPr>
              <a:t>A webinar focusing on how the European Health Data Space (EHDS), the European Electronic Health Record Exchange Format (</a:t>
            </a:r>
            <a:r>
              <a:rPr lang="en-US" sz="1200" dirty="0" err="1">
                <a:solidFill>
                  <a:schemeClr val="dk2"/>
                </a:solidFill>
                <a:latin typeface="+mn-lt"/>
                <a:cs typeface="Varela Round"/>
              </a:rPr>
              <a:t>EEHRxF</a:t>
            </a:r>
            <a:r>
              <a:rPr lang="en-US" sz="1200" dirty="0">
                <a:solidFill>
                  <a:schemeClr val="dk2"/>
                </a:solidFill>
                <a:latin typeface="+mn-lt"/>
                <a:cs typeface="Varela Round"/>
              </a:rPr>
              <a:t>) and the </a:t>
            </a:r>
            <a:r>
              <a:rPr lang="en-US" sz="1200" dirty="0" err="1">
                <a:solidFill>
                  <a:schemeClr val="dk2"/>
                </a:solidFill>
                <a:latin typeface="+mn-lt"/>
                <a:cs typeface="Varela Round"/>
              </a:rPr>
              <a:t>xShare</a:t>
            </a:r>
            <a:r>
              <a:rPr lang="en-US" sz="1200" dirty="0">
                <a:solidFill>
                  <a:schemeClr val="dk2"/>
                </a:solidFill>
                <a:latin typeface="+mn-lt"/>
                <a:cs typeface="Varela Round"/>
              </a:rPr>
              <a:t> Yellow Button are putting citizens / patients in control of their health data.</a:t>
            </a:r>
          </a:p>
        </p:txBody>
      </p:sp>
      <p:sp>
        <p:nvSpPr>
          <p:cNvPr id="3" name="CuadroTexto 2">
            <a:extLst>
              <a:ext uri="{FF2B5EF4-FFF2-40B4-BE49-F238E27FC236}">
                <a16:creationId xmlns:a16="http://schemas.microsoft.com/office/drawing/2014/main" id="{F0199348-5637-483B-9BCA-35EEE20FADA5}"/>
              </a:ext>
            </a:extLst>
          </p:cNvPr>
          <p:cNvSpPr txBox="1"/>
          <p:nvPr/>
        </p:nvSpPr>
        <p:spPr>
          <a:xfrm>
            <a:off x="5724291" y="2781088"/>
            <a:ext cx="2253309" cy="307777"/>
          </a:xfrm>
          <a:prstGeom prst="rect">
            <a:avLst/>
          </a:prstGeom>
          <a:noFill/>
        </p:spPr>
        <p:txBody>
          <a:bodyPr wrap="square">
            <a:spAutoFit/>
          </a:bodyPr>
          <a:lstStyle/>
          <a:p>
            <a:r>
              <a:rPr lang="es-ES" dirty="0">
                <a:hlinkClick r:id="rId7"/>
              </a:rPr>
              <a:t>Webinar Recording </a:t>
            </a:r>
            <a:endParaRPr lang="es-ES" dirty="0"/>
          </a:p>
        </p:txBody>
      </p:sp>
      <p:pic>
        <p:nvPicPr>
          <p:cNvPr id="7" name="Imagen 6" descr="Interfaz de usuario gráfica, Aplicación&#10;&#10;El contenido generado por IA puede ser incorrecto.">
            <a:extLst>
              <a:ext uri="{FF2B5EF4-FFF2-40B4-BE49-F238E27FC236}">
                <a16:creationId xmlns:a16="http://schemas.microsoft.com/office/drawing/2014/main" id="{04582D49-3E40-B0E9-C875-819E0BEDBD9E}"/>
              </a:ext>
            </a:extLst>
          </p:cNvPr>
          <p:cNvPicPr>
            <a:picLocks noChangeAspect="1"/>
          </p:cNvPicPr>
          <p:nvPr/>
        </p:nvPicPr>
        <p:blipFill>
          <a:blip r:embed="rId8"/>
          <a:srcRect r="-1213" b="48500"/>
          <a:stretch/>
        </p:blipFill>
        <p:spPr>
          <a:xfrm>
            <a:off x="346063" y="2198301"/>
            <a:ext cx="5123574" cy="1542817"/>
          </a:xfrm>
          <a:prstGeom prst="rect">
            <a:avLst/>
          </a:prstGeom>
        </p:spPr>
      </p:pic>
      <p:sp>
        <p:nvSpPr>
          <p:cNvPr id="5" name="Espace réservé du numéro de diapositive 10">
            <a:extLst>
              <a:ext uri="{FF2B5EF4-FFF2-40B4-BE49-F238E27FC236}">
                <a16:creationId xmlns:a16="http://schemas.microsoft.com/office/drawing/2014/main" id="{2B6953C0-11E1-11AE-7F38-BEAFD0D33C05}"/>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18</a:t>
            </a:fld>
            <a:endParaRPr lang="fr-BE" altLang="it-IT" dirty="0">
              <a:solidFill>
                <a:schemeClr val="bg1"/>
              </a:solidFill>
            </a:endParaRPr>
          </a:p>
        </p:txBody>
      </p:sp>
    </p:spTree>
    <p:extLst>
      <p:ext uri="{BB962C8B-B14F-4D97-AF65-F5344CB8AC3E}">
        <p14:creationId xmlns:p14="http://schemas.microsoft.com/office/powerpoint/2010/main" val="331071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D0FA-F8CA-7086-C635-F3158CD6AC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4AC20C-5C1B-79DC-6AEE-08D1CBFC15D1}"/>
              </a:ext>
            </a:extLst>
          </p:cNvPr>
          <p:cNvSpPr txBox="1">
            <a:spLocks noChangeArrowheads="1"/>
          </p:cNvSpPr>
          <p:nvPr/>
        </p:nvSpPr>
        <p:spPr bwMode="auto">
          <a:xfrm>
            <a:off x="954390" y="67205"/>
            <a:ext cx="7407210" cy="60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500" dirty="0">
                <a:solidFill>
                  <a:srgbClr val="1056C6"/>
                </a:solidFill>
                <a:latin typeface="+mn-lt"/>
                <a:cs typeface="Varela Round"/>
              </a:rPr>
              <a:t>Appendix I – Business Use Cases (all "eligible")</a:t>
            </a:r>
          </a:p>
        </p:txBody>
      </p:sp>
      <p:pic>
        <p:nvPicPr>
          <p:cNvPr id="5127" name="Picture 2" descr="C:\Dropbox\Onirys\Eucrof - Supports 01\arc.png">
            <a:extLst>
              <a:ext uri="{FF2B5EF4-FFF2-40B4-BE49-F238E27FC236}">
                <a16:creationId xmlns:a16="http://schemas.microsoft.com/office/drawing/2014/main" id="{A09CD68E-BCF5-27DD-61E3-C358B81C4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42287">
            <a:off x="37561" y="-304222"/>
            <a:ext cx="648891"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2">
            <a:extLst>
              <a:ext uri="{FF2B5EF4-FFF2-40B4-BE49-F238E27FC236}">
                <a16:creationId xmlns:a16="http://schemas.microsoft.com/office/drawing/2014/main" id="{E6F96D2C-CA16-7EBC-FF7A-19C0507BE1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2272" y="192405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a:extLst>
              <a:ext uri="{FF2B5EF4-FFF2-40B4-BE49-F238E27FC236}">
                <a16:creationId xmlns:a16="http://schemas.microsoft.com/office/drawing/2014/main" id="{1382DD4C-A0A1-4AAB-10A1-11B3D440656B}"/>
              </a:ext>
            </a:extLst>
          </p:cNvPr>
          <p:cNvGraphicFramePr>
            <a:graphicFrameLocks noGrp="1"/>
          </p:cNvGraphicFramePr>
          <p:nvPr>
            <p:extLst>
              <p:ext uri="{D42A27DB-BD31-4B8C-83A1-F6EECF244321}">
                <p14:modId xmlns:p14="http://schemas.microsoft.com/office/powerpoint/2010/main" val="1107901410"/>
              </p:ext>
            </p:extLst>
          </p:nvPr>
        </p:nvGraphicFramePr>
        <p:xfrm>
          <a:off x="436800" y="676550"/>
          <a:ext cx="8109600" cy="3395545"/>
        </p:xfrm>
        <a:graphic>
          <a:graphicData uri="http://schemas.openxmlformats.org/drawingml/2006/table">
            <a:tbl>
              <a:tblPr firstRow="1" bandRow="1">
                <a:tableStyleId>{5C22544A-7EE6-4342-B048-85BDC9FD1C3A}</a:tableStyleId>
              </a:tblPr>
              <a:tblGrid>
                <a:gridCol w="532835">
                  <a:extLst>
                    <a:ext uri="{9D8B030D-6E8A-4147-A177-3AD203B41FA5}">
                      <a16:colId xmlns:a16="http://schemas.microsoft.com/office/drawing/2014/main" val="665352248"/>
                    </a:ext>
                  </a:extLst>
                </a:gridCol>
                <a:gridCol w="6372511">
                  <a:extLst>
                    <a:ext uri="{9D8B030D-6E8A-4147-A177-3AD203B41FA5}">
                      <a16:colId xmlns:a16="http://schemas.microsoft.com/office/drawing/2014/main" val="2575196971"/>
                    </a:ext>
                  </a:extLst>
                </a:gridCol>
                <a:gridCol w="1204254">
                  <a:extLst>
                    <a:ext uri="{9D8B030D-6E8A-4147-A177-3AD203B41FA5}">
                      <a16:colId xmlns:a16="http://schemas.microsoft.com/office/drawing/2014/main" val="881264236"/>
                    </a:ext>
                  </a:extLst>
                </a:gridCol>
              </a:tblGrid>
              <a:tr h="282583">
                <a:tc>
                  <a:txBody>
                    <a:bodyPr/>
                    <a:lstStyle/>
                    <a:p>
                      <a:r>
                        <a:rPr lang="en-GB" sz="1100" dirty="0"/>
                        <a:t>Nb</a:t>
                      </a:r>
                    </a:p>
                  </a:txBody>
                  <a:tcPr/>
                </a:tc>
                <a:tc>
                  <a:txBody>
                    <a:bodyPr/>
                    <a:lstStyle/>
                    <a:p>
                      <a:r>
                        <a:rPr lang="en-GB" sz="1100" dirty="0"/>
                        <a:t>Description</a:t>
                      </a:r>
                    </a:p>
                  </a:txBody>
                  <a:tcPr/>
                </a:tc>
                <a:tc>
                  <a:txBody>
                    <a:bodyPr/>
                    <a:lstStyle/>
                    <a:p>
                      <a:pPr algn="ctr"/>
                      <a:r>
                        <a:rPr lang="en-GB" sz="1100" dirty="0"/>
                        <a:t>Scope</a:t>
                      </a:r>
                    </a:p>
                  </a:txBody>
                  <a:tcPr/>
                </a:tc>
                <a:extLst>
                  <a:ext uri="{0D108BD9-81ED-4DB2-BD59-A6C34878D82A}">
                    <a16:rowId xmlns:a16="http://schemas.microsoft.com/office/drawing/2014/main" val="1365156830"/>
                  </a:ext>
                </a:extLst>
              </a:tr>
              <a:tr h="282583">
                <a:tc>
                  <a:txBody>
                    <a:bodyPr/>
                    <a:lstStyle/>
                    <a:p>
                      <a:r>
                        <a:rPr lang="en-GB" sz="1100" dirty="0"/>
                        <a:t>1</a:t>
                      </a:r>
                    </a:p>
                  </a:txBody>
                  <a:tcPr/>
                </a:tc>
                <a:tc>
                  <a:txBody>
                    <a:bodyPr/>
                    <a:lstStyle/>
                    <a:p>
                      <a:pPr fontAlgn="base">
                        <a:lnSpc>
                          <a:spcPct val="115000"/>
                        </a:lnSpc>
                        <a:spcAft>
                          <a:spcPts val="1200"/>
                        </a:spcAft>
                      </a:pPr>
                      <a:r>
                        <a:rPr lang="en-US" sz="1200" dirty="0">
                          <a:effectLst/>
                        </a:rPr>
                        <a:t>Patient pre-screening in clinical trial through a SAREC healthcare professional tool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effectLst/>
                        </a:rPr>
                        <a:t>Prescreening​</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44235436"/>
                  </a:ext>
                </a:extLst>
              </a:tr>
              <a:tr h="282583">
                <a:tc>
                  <a:txBody>
                    <a:bodyPr/>
                    <a:lstStyle/>
                    <a:p>
                      <a:r>
                        <a:rPr lang="en-GB" sz="1100" dirty="0">
                          <a:solidFill>
                            <a:srgbClr val="0070C0"/>
                          </a:solidFill>
                        </a:rPr>
                        <a:t>2</a:t>
                      </a:r>
                    </a:p>
                  </a:txBody>
                  <a:tcPr/>
                </a:tc>
                <a:tc>
                  <a:txBody>
                    <a:bodyPr/>
                    <a:lstStyle/>
                    <a:p>
                      <a:pPr fontAlgn="base">
                        <a:lnSpc>
                          <a:spcPct val="115000"/>
                        </a:lnSpc>
                        <a:spcAft>
                          <a:spcPts val="1200"/>
                        </a:spcAft>
                      </a:pPr>
                      <a:r>
                        <a:rPr lang="en-US" sz="1200" dirty="0">
                          <a:solidFill>
                            <a:srgbClr val="0070C0"/>
                          </a:solidFill>
                          <a:effectLst/>
                        </a:rPr>
                        <a:t>Patient self-nomination as possibly eligible for a trial ​</a:t>
                      </a:r>
                      <a:r>
                        <a:rPr lang="en-US" sz="1200" dirty="0">
                          <a:solidFill>
                            <a:srgbClr val="0070C0"/>
                          </a:solidFill>
                          <a:effectLst/>
                          <a:highlight>
                            <a:srgbClr val="FFFF00"/>
                          </a:highlight>
                        </a:rPr>
                        <a:t>(see slide 19)</a:t>
                      </a:r>
                      <a:endParaRPr lang="es-ES" sz="1200" dirty="0">
                        <a:solidFill>
                          <a:srgbClr val="0070C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solidFill>
                            <a:srgbClr val="0070C0"/>
                          </a:solidFill>
                          <a:effectLst/>
                        </a:rPr>
                        <a:t>Prescreening​</a:t>
                      </a:r>
                      <a:endParaRPr lang="es-ES"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51932742"/>
                  </a:ext>
                </a:extLst>
              </a:tr>
              <a:tr h="406102">
                <a:tc>
                  <a:txBody>
                    <a:bodyPr/>
                    <a:lstStyle/>
                    <a:p>
                      <a:r>
                        <a:rPr lang="en-GB" sz="1100" dirty="0">
                          <a:solidFill>
                            <a:srgbClr val="0070C0"/>
                          </a:solidFill>
                        </a:rPr>
                        <a:t>3</a:t>
                      </a:r>
                    </a:p>
                  </a:txBody>
                  <a:tcPr/>
                </a:tc>
                <a:tc>
                  <a:txBody>
                    <a:bodyPr/>
                    <a:lstStyle/>
                    <a:p>
                      <a:pPr fontAlgn="base">
                        <a:lnSpc>
                          <a:spcPct val="115000"/>
                        </a:lnSpc>
                        <a:spcAft>
                          <a:spcPts val="1200"/>
                        </a:spcAft>
                      </a:pPr>
                      <a:r>
                        <a:rPr lang="en-US" sz="1200" dirty="0">
                          <a:solidFill>
                            <a:srgbClr val="0070C0"/>
                          </a:solidFill>
                          <a:effectLst/>
                        </a:rPr>
                        <a:t>Protocol feasibility via a repository of IPS+R summaries, e.g. at hospital, regional or national level ​</a:t>
                      </a:r>
                      <a:r>
                        <a:rPr lang="en-US" sz="1200" dirty="0">
                          <a:solidFill>
                            <a:srgbClr val="0070C0"/>
                          </a:solidFill>
                          <a:effectLst/>
                          <a:highlight>
                            <a:srgbClr val="FFFF00"/>
                          </a:highlight>
                        </a:rPr>
                        <a:t>(see slide 20)</a:t>
                      </a:r>
                      <a:endParaRPr lang="es-ES" sz="1200" dirty="0">
                        <a:solidFill>
                          <a:srgbClr val="0070C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solidFill>
                            <a:srgbClr val="0070C0"/>
                          </a:solidFill>
                          <a:effectLst/>
                        </a:rPr>
                        <a:t>Feasibility​</a:t>
                      </a:r>
                      <a:endParaRPr lang="es-ES"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69100306"/>
                  </a:ext>
                </a:extLst>
              </a:tr>
              <a:tr h="406102">
                <a:tc>
                  <a:txBody>
                    <a:bodyPr/>
                    <a:lstStyle/>
                    <a:p>
                      <a:r>
                        <a:rPr lang="en-GB" sz="1100" dirty="0"/>
                        <a:t>4</a:t>
                      </a:r>
                    </a:p>
                  </a:txBody>
                  <a:tcPr/>
                </a:tc>
                <a:tc>
                  <a:txBody>
                    <a:bodyPr/>
                    <a:lstStyle/>
                    <a:p>
                      <a:pPr fontAlgn="base">
                        <a:lnSpc>
                          <a:spcPct val="115000"/>
                        </a:lnSpc>
                        <a:spcAft>
                          <a:spcPts val="1200"/>
                        </a:spcAft>
                      </a:pPr>
                      <a:r>
                        <a:rPr lang="en-US" sz="1200" dirty="0">
                          <a:effectLst/>
                        </a:rPr>
                        <a:t>Targeted patient recruitment via a repository of IPS+R summaries, e.g. at hospital, regional or national level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effectLst/>
                        </a:rPr>
                        <a:t>Prescreening​</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57650498"/>
                  </a:ext>
                </a:extLst>
              </a:tr>
              <a:tr h="282583">
                <a:tc>
                  <a:txBody>
                    <a:bodyPr/>
                    <a:lstStyle/>
                    <a:p>
                      <a:r>
                        <a:rPr lang="en-GB" sz="1100" dirty="0"/>
                        <a:t>5</a:t>
                      </a:r>
                    </a:p>
                  </a:txBody>
                  <a:tcPr/>
                </a:tc>
                <a:tc>
                  <a:txBody>
                    <a:bodyPr/>
                    <a:lstStyle/>
                    <a:p>
                      <a:pPr fontAlgn="base">
                        <a:lnSpc>
                          <a:spcPct val="115000"/>
                        </a:lnSpc>
                        <a:spcAft>
                          <a:spcPts val="1200"/>
                        </a:spcAft>
                      </a:pPr>
                      <a:r>
                        <a:rPr lang="en-US" sz="1200" dirty="0">
                          <a:effectLst/>
                        </a:rPr>
                        <a:t>Clinical Study support – whole scenario (side effect reporting)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effectLst/>
                        </a:rPr>
                        <a:t>Study support​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0908087"/>
                  </a:ext>
                </a:extLst>
              </a:tr>
              <a:tr h="282583">
                <a:tc>
                  <a:txBody>
                    <a:bodyPr/>
                    <a:lstStyle/>
                    <a:p>
                      <a:r>
                        <a:rPr lang="en-GB" sz="1100" dirty="0"/>
                        <a:t>6</a:t>
                      </a:r>
                    </a:p>
                  </a:txBody>
                  <a:tcPr/>
                </a:tc>
                <a:tc>
                  <a:txBody>
                    <a:bodyPr/>
                    <a:lstStyle/>
                    <a:p>
                      <a:pPr fontAlgn="base">
                        <a:lnSpc>
                          <a:spcPct val="115000"/>
                        </a:lnSpc>
                        <a:spcAft>
                          <a:spcPts val="1200"/>
                        </a:spcAft>
                      </a:pPr>
                      <a:r>
                        <a:rPr lang="en-US" sz="1200" dirty="0">
                          <a:effectLst/>
                        </a:rPr>
                        <a:t>Longitudinal cohort tracking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effectLst/>
                        </a:rPr>
                        <a:t>Cohort​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38924973"/>
                  </a:ext>
                </a:extLst>
              </a:tr>
              <a:tr h="282583">
                <a:tc>
                  <a:txBody>
                    <a:bodyPr/>
                    <a:lstStyle/>
                    <a:p>
                      <a:r>
                        <a:rPr lang="en-GB" sz="1100" dirty="0"/>
                        <a:t>7</a:t>
                      </a:r>
                    </a:p>
                  </a:txBody>
                  <a:tcPr/>
                </a:tc>
                <a:tc>
                  <a:txBody>
                    <a:bodyPr/>
                    <a:lstStyle/>
                    <a:p>
                      <a:pPr fontAlgn="base">
                        <a:lnSpc>
                          <a:spcPct val="115000"/>
                        </a:lnSpc>
                        <a:spcAft>
                          <a:spcPts val="1200"/>
                        </a:spcAft>
                      </a:pPr>
                      <a:r>
                        <a:rPr lang="en-US" sz="1200" dirty="0">
                          <a:effectLst/>
                        </a:rPr>
                        <a:t>Clinical Study definition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effectLst/>
                        </a:rPr>
                        <a:t>Study support​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76491670"/>
                  </a:ext>
                </a:extLst>
              </a:tr>
              <a:tr h="282583">
                <a:tc>
                  <a:txBody>
                    <a:bodyPr/>
                    <a:lstStyle/>
                    <a:p>
                      <a:r>
                        <a:rPr lang="en-GB" sz="1100" dirty="0"/>
                        <a:t>8</a:t>
                      </a:r>
                    </a:p>
                  </a:txBody>
                  <a:tcPr/>
                </a:tc>
                <a:tc>
                  <a:txBody>
                    <a:bodyPr/>
                    <a:lstStyle/>
                    <a:p>
                      <a:pPr fontAlgn="base">
                        <a:lnSpc>
                          <a:spcPct val="115000"/>
                        </a:lnSpc>
                        <a:spcAft>
                          <a:spcPts val="1200"/>
                        </a:spcAft>
                      </a:pPr>
                      <a:r>
                        <a:rPr lang="en-US" sz="1200" dirty="0">
                          <a:effectLst/>
                        </a:rPr>
                        <a:t>Clinical Study follow-ups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effectLst/>
                        </a:rPr>
                        <a:t>Study support​</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48015359"/>
                  </a:ext>
                </a:extLst>
              </a:tr>
              <a:tr h="282583">
                <a:tc>
                  <a:txBody>
                    <a:bodyPr/>
                    <a:lstStyle/>
                    <a:p>
                      <a:r>
                        <a:rPr lang="en-GB" sz="1100" dirty="0"/>
                        <a:t>9</a:t>
                      </a:r>
                    </a:p>
                  </a:txBody>
                  <a:tcPr/>
                </a:tc>
                <a:tc>
                  <a:txBody>
                    <a:bodyPr/>
                    <a:lstStyle/>
                    <a:p>
                      <a:pPr fontAlgn="base">
                        <a:lnSpc>
                          <a:spcPct val="115000"/>
                        </a:lnSpc>
                        <a:spcAft>
                          <a:spcPts val="1200"/>
                        </a:spcAft>
                      </a:pPr>
                      <a:r>
                        <a:rPr lang="en-US" sz="1200" dirty="0">
                          <a:effectLst/>
                        </a:rPr>
                        <a:t>Site feasibility guided by xShare Button ​</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effectLst/>
                        </a:rPr>
                        <a:t>Feasibility​</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7484131"/>
                  </a:ext>
                </a:extLst>
              </a:tr>
              <a:tr h="282583">
                <a:tc>
                  <a:txBody>
                    <a:bodyPr/>
                    <a:lstStyle/>
                    <a:p>
                      <a:r>
                        <a:rPr lang="en-GB" sz="1100" dirty="0">
                          <a:solidFill>
                            <a:srgbClr val="0070C0"/>
                          </a:solidFill>
                        </a:rPr>
                        <a:t>10</a:t>
                      </a:r>
                    </a:p>
                  </a:txBody>
                  <a:tcPr/>
                </a:tc>
                <a:tc>
                  <a:txBody>
                    <a:bodyPr/>
                    <a:lstStyle/>
                    <a:p>
                      <a:pPr fontAlgn="base">
                        <a:lnSpc>
                          <a:spcPct val="115000"/>
                        </a:lnSpc>
                        <a:spcAft>
                          <a:spcPts val="1200"/>
                        </a:spcAft>
                      </a:pPr>
                      <a:r>
                        <a:rPr lang="en-US" sz="1200" dirty="0">
                          <a:solidFill>
                            <a:srgbClr val="0070C0"/>
                          </a:solidFill>
                          <a:effectLst/>
                        </a:rPr>
                        <a:t>eCRF Filling Process - Support for data collection of a health study​ </a:t>
                      </a:r>
                      <a:r>
                        <a:rPr lang="en-US" sz="1200" dirty="0">
                          <a:solidFill>
                            <a:srgbClr val="0070C0"/>
                          </a:solidFill>
                          <a:effectLst/>
                          <a:highlight>
                            <a:srgbClr val="FFFF00"/>
                          </a:highlight>
                        </a:rPr>
                        <a:t>(see slide 21)</a:t>
                      </a:r>
                      <a:endParaRPr lang="es-ES" sz="1200" dirty="0">
                        <a:solidFill>
                          <a:srgbClr val="0070C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algn="ctr" fontAlgn="base">
                        <a:lnSpc>
                          <a:spcPct val="115000"/>
                        </a:lnSpc>
                        <a:spcAft>
                          <a:spcPts val="1200"/>
                        </a:spcAft>
                      </a:pPr>
                      <a:r>
                        <a:rPr lang="en-US" sz="1200" dirty="0">
                          <a:solidFill>
                            <a:srgbClr val="0070C0"/>
                          </a:solidFill>
                          <a:effectLst/>
                        </a:rPr>
                        <a:t>Study support​</a:t>
                      </a:r>
                      <a:endParaRPr lang="es-ES" sz="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75093523"/>
                  </a:ext>
                </a:extLst>
              </a:tr>
            </a:tbl>
          </a:graphicData>
        </a:graphic>
      </p:graphicFrame>
      <p:sp>
        <p:nvSpPr>
          <p:cNvPr id="3" name="ZoneTexte 2">
            <a:extLst>
              <a:ext uri="{FF2B5EF4-FFF2-40B4-BE49-F238E27FC236}">
                <a16:creationId xmlns:a16="http://schemas.microsoft.com/office/drawing/2014/main" id="{D6ABF895-13B1-2EEA-5ADB-531576244E9F}"/>
              </a:ext>
            </a:extLst>
          </p:cNvPr>
          <p:cNvSpPr txBox="1"/>
          <p:nvPr/>
        </p:nvSpPr>
        <p:spPr>
          <a:xfrm>
            <a:off x="362006" y="4133340"/>
            <a:ext cx="5556394" cy="276999"/>
          </a:xfrm>
          <a:prstGeom prst="rect">
            <a:avLst/>
          </a:prstGeom>
          <a:noFill/>
        </p:spPr>
        <p:txBody>
          <a:bodyPr wrap="square" rtlCol="0">
            <a:spAutoFit/>
          </a:bodyPr>
          <a:lstStyle/>
          <a:p>
            <a:r>
              <a:rPr lang="en-US" sz="1200" i="1" dirty="0">
                <a:solidFill>
                  <a:srgbClr val="0070C0"/>
                </a:solidFill>
                <a:effectLst/>
              </a:rPr>
              <a:t>Business cases in blue are further detailed in the next slides as examples</a:t>
            </a:r>
            <a:endParaRPr lang="en-US" sz="14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AD2B36-8937-A6E7-3E81-E3A5C4DF4FB9}"/>
              </a:ext>
            </a:extLst>
          </p:cNvPr>
          <p:cNvSpPr txBox="1"/>
          <p:nvPr/>
        </p:nvSpPr>
        <p:spPr>
          <a:xfrm>
            <a:off x="362006" y="4681440"/>
            <a:ext cx="5258171" cy="307777"/>
          </a:xfrm>
          <a:prstGeom prst="rect">
            <a:avLst/>
          </a:prstGeom>
          <a:noFill/>
        </p:spPr>
        <p:txBody>
          <a:bodyPr wrap="none" rtlCol="0">
            <a:spAutoFit/>
          </a:bodyPr>
          <a:lstStyle/>
          <a:p>
            <a:r>
              <a:rPr lang="en-US" dirty="0">
                <a:solidFill>
                  <a:schemeClr val="bg1"/>
                </a:solidFill>
              </a:rPr>
              <a:t>See detailed use cases in attached document (deliverable D5.2)</a:t>
            </a:r>
          </a:p>
        </p:txBody>
      </p:sp>
      <p:sp>
        <p:nvSpPr>
          <p:cNvPr id="6" name="Espace réservé du numéro de diapositive 10">
            <a:extLst>
              <a:ext uri="{FF2B5EF4-FFF2-40B4-BE49-F238E27FC236}">
                <a16:creationId xmlns:a16="http://schemas.microsoft.com/office/drawing/2014/main" id="{CFF71271-007D-4A24-8E9F-D1F6C4F9C6AE}"/>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19</a:t>
            </a:fld>
            <a:endParaRPr lang="fr-BE" altLang="it-IT" dirty="0">
              <a:solidFill>
                <a:schemeClr val="bg1"/>
              </a:solidFill>
            </a:endParaRPr>
          </a:p>
        </p:txBody>
      </p:sp>
    </p:spTree>
    <p:extLst>
      <p:ext uri="{BB962C8B-B14F-4D97-AF65-F5344CB8AC3E}">
        <p14:creationId xmlns:p14="http://schemas.microsoft.com/office/powerpoint/2010/main" val="93557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755EE82-647F-914D-1940-81C1E4FFAF55}"/>
              </a:ext>
            </a:extLst>
          </p:cNvPr>
          <p:cNvSpPr txBox="1">
            <a:spLocks noChangeArrowheads="1"/>
          </p:cNvSpPr>
          <p:nvPr/>
        </p:nvSpPr>
        <p:spPr bwMode="auto">
          <a:xfrm>
            <a:off x="1066373" y="303680"/>
            <a:ext cx="6151922"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EHDS regulation</a:t>
            </a:r>
          </a:p>
        </p:txBody>
      </p:sp>
      <p:sp>
        <p:nvSpPr>
          <p:cNvPr id="2" name="Espace réservé du contenu 2">
            <a:extLst>
              <a:ext uri="{FF2B5EF4-FFF2-40B4-BE49-F238E27FC236}">
                <a16:creationId xmlns:a16="http://schemas.microsoft.com/office/drawing/2014/main" id="{EC2B0BAE-ECA0-4B05-1842-95F05C1923AF}"/>
              </a:ext>
            </a:extLst>
          </p:cNvPr>
          <p:cNvSpPr txBox="1">
            <a:spLocks/>
          </p:cNvSpPr>
          <p:nvPr/>
        </p:nvSpPr>
        <p:spPr>
          <a:xfrm>
            <a:off x="624017" y="990191"/>
            <a:ext cx="7603547" cy="2810628"/>
          </a:xfrm>
          <a:prstGeom prst="rect">
            <a:avLst/>
          </a:prstGeom>
        </p:spPr>
        <p:txBody>
          <a:bodyPr>
            <a:normAutofit/>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3"/>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lgn="just">
              <a:lnSpc>
                <a:spcPct val="150000"/>
              </a:lnSpc>
              <a:buSzPct val="110000"/>
              <a:buNone/>
              <a:defRPr/>
            </a:pPr>
            <a:r>
              <a:rPr lang="en-US" sz="1900" dirty="0">
                <a:solidFill>
                  <a:schemeClr val="dk2"/>
                </a:solidFill>
                <a:latin typeface="+mn-lt"/>
                <a:cs typeface="Varela Round"/>
              </a:rPr>
              <a:t>On February 11, 2025, the European Parliament and the Council adopted </a:t>
            </a:r>
            <a:r>
              <a:rPr lang="en-US" sz="1900" b="0" i="0" u="none" strike="noStrike" dirty="0">
                <a:effectLst/>
                <a:latin typeface="+mn-lt"/>
                <a:hlinkClick r:id="rId4"/>
              </a:rPr>
              <a:t>Regulation (EU) 2025/327</a:t>
            </a:r>
            <a:r>
              <a:rPr lang="en-US" sz="1900" b="0" i="0" dirty="0">
                <a:solidFill>
                  <a:srgbClr val="424242"/>
                </a:solidFill>
                <a:effectLst/>
                <a:latin typeface="+mn-lt"/>
              </a:rPr>
              <a:t>, </a:t>
            </a:r>
            <a:r>
              <a:rPr lang="en-US" sz="1900" b="1" i="0" dirty="0">
                <a:solidFill>
                  <a:srgbClr val="424242"/>
                </a:solidFill>
                <a:effectLst/>
                <a:latin typeface="+mn-lt"/>
              </a:rPr>
              <a:t>establishing the European Health Data Space (EHDS)</a:t>
            </a:r>
            <a:r>
              <a:rPr lang="en-US" sz="1900" b="0" i="0" dirty="0">
                <a:solidFill>
                  <a:srgbClr val="424242"/>
                </a:solidFill>
                <a:effectLst/>
                <a:latin typeface="+mn-lt"/>
              </a:rPr>
              <a:t>. </a:t>
            </a:r>
          </a:p>
          <a:p>
            <a:pPr marL="0" indent="0" algn="just">
              <a:lnSpc>
                <a:spcPct val="150000"/>
              </a:lnSpc>
              <a:buSzPct val="110000"/>
              <a:buNone/>
              <a:defRPr/>
            </a:pPr>
            <a:r>
              <a:rPr lang="en-US" sz="1900" dirty="0">
                <a:solidFill>
                  <a:schemeClr val="dk2"/>
                </a:solidFill>
                <a:latin typeface="+mn-lt"/>
                <a:cs typeface="Varela Round"/>
              </a:rPr>
              <a:t>This landmark regulation aims to enhance individuals’ access to and control over their electronic health data, facilitating its use for healthcare delivery, research, innovation, policy-making and more.</a:t>
            </a:r>
          </a:p>
        </p:txBody>
      </p:sp>
      <p:sp>
        <p:nvSpPr>
          <p:cNvPr id="11" name="Espace réservé du numéro de diapositive 10">
            <a:extLst>
              <a:ext uri="{FF2B5EF4-FFF2-40B4-BE49-F238E27FC236}">
                <a16:creationId xmlns:a16="http://schemas.microsoft.com/office/drawing/2014/main" id="{FA69FE19-5D04-03D2-0DC2-D67DBDA5EC0D}"/>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2</a:t>
            </a:fld>
            <a:endParaRPr lang="fr-BE" altLang="it-IT" dirty="0">
              <a:solidFill>
                <a:schemeClr val="bg1"/>
              </a:solidFill>
            </a:endParaRPr>
          </a:p>
        </p:txBody>
      </p:sp>
    </p:spTree>
    <p:extLst>
      <p:ext uri="{BB962C8B-B14F-4D97-AF65-F5344CB8AC3E}">
        <p14:creationId xmlns:p14="http://schemas.microsoft.com/office/powerpoint/2010/main" val="352756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8214-D65E-BFFC-3BCC-078A5B210194}"/>
              </a:ext>
            </a:extLst>
          </p:cNvPr>
          <p:cNvSpPr>
            <a:spLocks noGrp="1"/>
          </p:cNvSpPr>
          <p:nvPr>
            <p:ph type="title"/>
          </p:nvPr>
        </p:nvSpPr>
        <p:spPr>
          <a:xfrm>
            <a:off x="311700" y="197529"/>
            <a:ext cx="7185303" cy="572700"/>
          </a:xfrm>
        </p:spPr>
        <p:txBody>
          <a:bodyPr>
            <a:normAutofit fontScale="90000"/>
          </a:bodyPr>
          <a:lstStyle/>
          <a:p>
            <a:r>
              <a:rPr lang="en-US" dirty="0"/>
              <a:t>Use cases for IPS+: </a:t>
            </a:r>
            <a:r>
              <a:rPr lang="en-GB" dirty="0"/>
              <a:t>Study support – PHR/EHRs to EDC flow </a:t>
            </a:r>
            <a:endParaRPr lang="en-US" dirty="0"/>
          </a:p>
        </p:txBody>
      </p:sp>
      <p:sp>
        <p:nvSpPr>
          <p:cNvPr id="13" name="Text Placeholder 12">
            <a:extLst>
              <a:ext uri="{FF2B5EF4-FFF2-40B4-BE49-F238E27FC236}">
                <a16:creationId xmlns:a16="http://schemas.microsoft.com/office/drawing/2014/main" id="{6D80CC70-64F1-5B2E-000D-5CD8ACDC7F12}"/>
              </a:ext>
            </a:extLst>
          </p:cNvPr>
          <p:cNvSpPr>
            <a:spLocks noGrp="1"/>
          </p:cNvSpPr>
          <p:nvPr>
            <p:ph type="body" idx="1"/>
          </p:nvPr>
        </p:nvSpPr>
        <p:spPr/>
        <p:txBody>
          <a:bodyPr/>
          <a:lstStyle/>
          <a:p>
            <a:r>
              <a:rPr lang="en-US" dirty="0"/>
              <a:t>/</a:t>
            </a:r>
          </a:p>
        </p:txBody>
      </p:sp>
      <p:pic>
        <p:nvPicPr>
          <p:cNvPr id="4" name="Image 1" descr="A screenshot of a computer screen&#10;&#10;AI-generated content may be incorrect.">
            <a:extLst>
              <a:ext uri="{FF2B5EF4-FFF2-40B4-BE49-F238E27FC236}">
                <a16:creationId xmlns:a16="http://schemas.microsoft.com/office/drawing/2014/main" id="{0C028649-EC20-84EB-A2CE-88F6619E80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448" y="1098966"/>
            <a:ext cx="6808067" cy="3248757"/>
          </a:xfrm>
          <a:prstGeom prst="rect">
            <a:avLst/>
          </a:prstGeom>
          <a:noFill/>
          <a:ln>
            <a:solidFill>
              <a:schemeClr val="accent1"/>
            </a:solidFill>
          </a:ln>
        </p:spPr>
      </p:pic>
      <p:pic>
        <p:nvPicPr>
          <p:cNvPr id="10" name="Picture 2" descr="European Electronic Health Record Exchange Format">
            <a:extLst>
              <a:ext uri="{FF2B5EF4-FFF2-40B4-BE49-F238E27FC236}">
                <a16:creationId xmlns:a16="http://schemas.microsoft.com/office/drawing/2014/main" id="{F4826D03-FA9A-9709-A3CE-81E583B6D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003" y="1564818"/>
            <a:ext cx="1335847" cy="12484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10">
            <a:extLst>
              <a:ext uri="{FF2B5EF4-FFF2-40B4-BE49-F238E27FC236}">
                <a16:creationId xmlns:a16="http://schemas.microsoft.com/office/drawing/2014/main" id="{5FC3C70F-3769-16C8-9068-B52450113AC9}"/>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20</a:t>
            </a:fld>
            <a:endParaRPr lang="fr-BE" altLang="it-IT" dirty="0">
              <a:solidFill>
                <a:schemeClr val="bg1"/>
              </a:solidFill>
            </a:endParaRPr>
          </a:p>
        </p:txBody>
      </p:sp>
    </p:spTree>
    <p:extLst>
      <p:ext uri="{BB962C8B-B14F-4D97-AF65-F5344CB8AC3E}">
        <p14:creationId xmlns:p14="http://schemas.microsoft.com/office/powerpoint/2010/main" val="28977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6935-0371-4772-80EB-FEF570D039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6E7F68-4588-6135-0F1D-2FBCD95BF6A7}"/>
              </a:ext>
            </a:extLst>
          </p:cNvPr>
          <p:cNvSpPr txBox="1">
            <a:spLocks noChangeArrowheads="1"/>
          </p:cNvSpPr>
          <p:nvPr/>
        </p:nvSpPr>
        <p:spPr bwMode="auto">
          <a:xfrm>
            <a:off x="1285590" y="250032"/>
            <a:ext cx="550401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500" dirty="0">
                <a:solidFill>
                  <a:srgbClr val="1056C6"/>
                </a:solidFill>
                <a:latin typeface="+mn-lt"/>
                <a:cs typeface="Varela Round"/>
              </a:rPr>
              <a:t>Appendix I – Business Use Case # 2</a:t>
            </a:r>
          </a:p>
          <a:p>
            <a:pPr>
              <a:defRPr/>
            </a:pPr>
            <a:r>
              <a:rPr lang="en-US" sz="1800" i="1" dirty="0">
                <a:solidFill>
                  <a:srgbClr val="1056C6"/>
                </a:solidFill>
                <a:latin typeface="+mn-lt"/>
                <a:cs typeface="Varela Round"/>
              </a:rPr>
              <a:t>(developed ones)</a:t>
            </a:r>
          </a:p>
        </p:txBody>
      </p:sp>
      <p:pic>
        <p:nvPicPr>
          <p:cNvPr id="5127" name="Picture 2" descr="C:\Dropbox\Onirys\Eucrof - Supports 01\arc.png">
            <a:extLst>
              <a:ext uri="{FF2B5EF4-FFF2-40B4-BE49-F238E27FC236}">
                <a16:creationId xmlns:a16="http://schemas.microsoft.com/office/drawing/2014/main" id="{94DEDE19-0E20-B61B-9383-73AEF0E62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42287">
            <a:off x="37561" y="-304222"/>
            <a:ext cx="648891"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2">
            <a:extLst>
              <a:ext uri="{FF2B5EF4-FFF2-40B4-BE49-F238E27FC236}">
                <a16:creationId xmlns:a16="http://schemas.microsoft.com/office/drawing/2014/main" id="{C0FEA749-A0FC-1729-441C-9893BF996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2272" y="192405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8">
            <a:extLst>
              <a:ext uri="{FF2B5EF4-FFF2-40B4-BE49-F238E27FC236}">
                <a16:creationId xmlns:a16="http://schemas.microsoft.com/office/drawing/2014/main" id="{F57DAA57-A09F-41F5-37A6-380A8C9619CA}"/>
              </a:ext>
            </a:extLst>
          </p:cNvPr>
          <p:cNvSpPr txBox="1"/>
          <p:nvPr/>
        </p:nvSpPr>
        <p:spPr>
          <a:xfrm>
            <a:off x="549206" y="1263699"/>
            <a:ext cx="7680394" cy="2616101"/>
          </a:xfrm>
          <a:prstGeom prst="rect">
            <a:avLst/>
          </a:prstGeom>
          <a:noFill/>
        </p:spPr>
        <p:txBody>
          <a:bodyPr wrap="square">
            <a:spAutoFit/>
          </a:bodyPr>
          <a:lstStyle/>
          <a:p>
            <a:pPr algn="l">
              <a:spcBef>
                <a:spcPts val="1200"/>
              </a:spcBef>
              <a:buClr>
                <a:schemeClr val="dk2"/>
              </a:buClr>
              <a:buSzPct val="200000"/>
              <a:defRPr/>
            </a:pPr>
            <a:r>
              <a:rPr lang="en-US" sz="1600" kern="1200" dirty="0">
                <a:solidFill>
                  <a:schemeClr val="dk2"/>
                </a:solidFill>
                <a:latin typeface="+mn-lt"/>
                <a:ea typeface="+mn-ea"/>
                <a:cs typeface="Varela Round"/>
              </a:rPr>
              <a:t>BUC2: Patient self-nomination as possibly eligible for prescreening in a trial thanks to the xShare Button</a:t>
            </a:r>
          </a:p>
          <a:p>
            <a:pPr algn="l">
              <a:spcBef>
                <a:spcPts val="1200"/>
              </a:spcBef>
              <a:buClr>
                <a:schemeClr val="dk2"/>
              </a:buClr>
              <a:buSzPct val="200000"/>
              <a:defRPr/>
            </a:pPr>
            <a:r>
              <a:rPr lang="en-US" sz="1600" kern="1200" dirty="0">
                <a:solidFill>
                  <a:schemeClr val="dk2"/>
                </a:solidFill>
                <a:latin typeface="+mn-lt"/>
                <a:ea typeface="+mn-ea"/>
                <a:cs typeface="Varela Round"/>
              </a:rPr>
              <a:t>Context and Goal: </a:t>
            </a:r>
          </a:p>
          <a:p>
            <a:pPr algn="l">
              <a:spcBef>
                <a:spcPts val="1200"/>
              </a:spcBef>
              <a:buClr>
                <a:schemeClr val="dk2"/>
              </a:buClr>
              <a:buSzPct val="200000"/>
              <a:defRPr/>
            </a:pPr>
            <a:r>
              <a:rPr lang="en-US" sz="1200" kern="1200" dirty="0">
                <a:solidFill>
                  <a:schemeClr val="dk2"/>
                </a:solidFill>
                <a:latin typeface="+mn-lt"/>
                <a:ea typeface="+mn-ea"/>
                <a:cs typeface="Varela Round"/>
              </a:rPr>
              <a:t>This BUC aims to optimize clinical trial protocol design by allowing pharmaceutical companies to query health data repositories using the EEHRxF format. By assessing eligibility criteria and patient availability across hospitals or regions, this use case helps improve protocol design and trial site selection.</a:t>
            </a:r>
          </a:p>
          <a:p>
            <a:pPr algn="l">
              <a:spcBef>
                <a:spcPts val="1200"/>
              </a:spcBef>
              <a:buClr>
                <a:schemeClr val="dk2"/>
              </a:buClr>
              <a:buSzPct val="200000"/>
              <a:defRPr/>
            </a:pPr>
            <a:r>
              <a:rPr lang="en-US" sz="1600" kern="1200" dirty="0">
                <a:solidFill>
                  <a:schemeClr val="dk2"/>
                </a:solidFill>
                <a:latin typeface="+mn-lt"/>
                <a:ea typeface="+mn-ea"/>
                <a:cs typeface="Varela Round"/>
              </a:rPr>
              <a:t>Process</a:t>
            </a:r>
          </a:p>
          <a:p>
            <a:pPr algn="l">
              <a:spcBef>
                <a:spcPts val="1200"/>
              </a:spcBef>
              <a:buClr>
                <a:schemeClr val="dk2"/>
              </a:buClr>
              <a:buSzPct val="200000"/>
              <a:defRPr/>
            </a:pPr>
            <a:r>
              <a:rPr lang="en-US" sz="1200" kern="1200" dirty="0">
                <a:solidFill>
                  <a:schemeClr val="dk2"/>
                </a:solidFill>
                <a:latin typeface="+mn-lt"/>
                <a:ea typeface="+mn-ea"/>
                <a:cs typeface="Varela Round"/>
              </a:rPr>
              <a:t>The system enables distributed queries on hospital EHRs to estimate the number of potentially eligible patients based on protocol criteria. This helps determine which hospitals are suitable trial sites.</a:t>
            </a:r>
          </a:p>
        </p:txBody>
      </p:sp>
      <p:sp>
        <p:nvSpPr>
          <p:cNvPr id="3" name="Espace réservé du numéro de diapositive 10">
            <a:extLst>
              <a:ext uri="{FF2B5EF4-FFF2-40B4-BE49-F238E27FC236}">
                <a16:creationId xmlns:a16="http://schemas.microsoft.com/office/drawing/2014/main" id="{B159B8A9-15B4-0A12-A6E7-12109C775E69}"/>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21</a:t>
            </a:fld>
            <a:endParaRPr lang="fr-BE" altLang="it-IT" dirty="0">
              <a:solidFill>
                <a:schemeClr val="bg1"/>
              </a:solidFill>
            </a:endParaRPr>
          </a:p>
        </p:txBody>
      </p:sp>
    </p:spTree>
    <p:extLst>
      <p:ext uri="{BB962C8B-B14F-4D97-AF65-F5344CB8AC3E}">
        <p14:creationId xmlns:p14="http://schemas.microsoft.com/office/powerpoint/2010/main" val="366877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FABAB-F054-16D1-79FF-3792BB221D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A6FBAC-3EB9-DD6C-D8C6-92A344DFA02C}"/>
              </a:ext>
            </a:extLst>
          </p:cNvPr>
          <p:cNvSpPr txBox="1">
            <a:spLocks noChangeArrowheads="1"/>
          </p:cNvSpPr>
          <p:nvPr/>
        </p:nvSpPr>
        <p:spPr bwMode="auto">
          <a:xfrm>
            <a:off x="1285590" y="250032"/>
            <a:ext cx="550401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500" dirty="0">
                <a:solidFill>
                  <a:srgbClr val="1056C6"/>
                </a:solidFill>
                <a:latin typeface="+mn-lt"/>
                <a:cs typeface="Varela Round"/>
              </a:rPr>
              <a:t>Appendix I – Business Use Case # 3</a:t>
            </a:r>
          </a:p>
          <a:p>
            <a:pPr>
              <a:defRPr/>
            </a:pPr>
            <a:r>
              <a:rPr lang="en-US" sz="1800" i="1" dirty="0">
                <a:solidFill>
                  <a:srgbClr val="1056C6"/>
                </a:solidFill>
                <a:latin typeface="+mn-lt"/>
                <a:cs typeface="Varela Round"/>
              </a:rPr>
              <a:t>(developed ones)</a:t>
            </a:r>
          </a:p>
        </p:txBody>
      </p:sp>
      <p:pic>
        <p:nvPicPr>
          <p:cNvPr id="5127" name="Picture 2" descr="C:\Dropbox\Onirys\Eucrof - Supports 01\arc.png">
            <a:extLst>
              <a:ext uri="{FF2B5EF4-FFF2-40B4-BE49-F238E27FC236}">
                <a16:creationId xmlns:a16="http://schemas.microsoft.com/office/drawing/2014/main" id="{980B12AC-EBC4-FBC9-215F-7ADEA41A1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42287">
            <a:off x="37561" y="-304222"/>
            <a:ext cx="648891"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2">
            <a:extLst>
              <a:ext uri="{FF2B5EF4-FFF2-40B4-BE49-F238E27FC236}">
                <a16:creationId xmlns:a16="http://schemas.microsoft.com/office/drawing/2014/main" id="{F7516209-4CB5-3E4F-BCD6-1A11E1515E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2272" y="192405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8">
            <a:extLst>
              <a:ext uri="{FF2B5EF4-FFF2-40B4-BE49-F238E27FC236}">
                <a16:creationId xmlns:a16="http://schemas.microsoft.com/office/drawing/2014/main" id="{29AD9894-B126-4F63-CBA8-3169CFA4791A}"/>
              </a:ext>
            </a:extLst>
          </p:cNvPr>
          <p:cNvSpPr txBox="1"/>
          <p:nvPr/>
        </p:nvSpPr>
        <p:spPr>
          <a:xfrm>
            <a:off x="549206" y="1263699"/>
            <a:ext cx="7680394" cy="2800767"/>
          </a:xfrm>
          <a:prstGeom prst="rect">
            <a:avLst/>
          </a:prstGeom>
          <a:noFill/>
        </p:spPr>
        <p:txBody>
          <a:bodyPr wrap="square">
            <a:spAutoFit/>
          </a:bodyPr>
          <a:lstStyle/>
          <a:p>
            <a:pPr algn="l">
              <a:spcBef>
                <a:spcPts val="1200"/>
              </a:spcBef>
              <a:buClr>
                <a:schemeClr val="dk2"/>
              </a:buClr>
              <a:buSzPct val="200000"/>
              <a:defRPr/>
            </a:pPr>
            <a:r>
              <a:rPr lang="en-US" sz="1600" kern="1200" dirty="0">
                <a:solidFill>
                  <a:schemeClr val="dk2"/>
                </a:solidFill>
                <a:latin typeface="+mn-lt"/>
                <a:ea typeface="+mn-ea"/>
                <a:cs typeface="Varela Round"/>
              </a:rPr>
              <a:t>BUC3: Protocol feasibility via a repository of IPS+ summaries (e.g. at hospital, regional or national level)</a:t>
            </a:r>
          </a:p>
          <a:p>
            <a:pPr algn="l">
              <a:spcBef>
                <a:spcPts val="1200"/>
              </a:spcBef>
              <a:buClr>
                <a:schemeClr val="dk2"/>
              </a:buClr>
              <a:buSzPct val="200000"/>
              <a:defRPr/>
            </a:pPr>
            <a:r>
              <a:rPr lang="en-US" sz="1600" kern="1200" dirty="0">
                <a:solidFill>
                  <a:schemeClr val="dk2"/>
                </a:solidFill>
                <a:latin typeface="+mn-lt"/>
                <a:ea typeface="+mn-ea"/>
                <a:cs typeface="Varela Round"/>
              </a:rPr>
              <a:t>Context and Goal: </a:t>
            </a:r>
          </a:p>
          <a:p>
            <a:pPr algn="l">
              <a:spcBef>
                <a:spcPts val="1200"/>
              </a:spcBef>
              <a:buClr>
                <a:schemeClr val="dk2"/>
              </a:buClr>
              <a:buSzPct val="200000"/>
              <a:defRPr/>
            </a:pPr>
            <a:r>
              <a:rPr lang="en-US" sz="1200" kern="1200" dirty="0">
                <a:solidFill>
                  <a:schemeClr val="dk2"/>
                </a:solidFill>
                <a:latin typeface="+mn-lt"/>
                <a:ea typeface="+mn-ea"/>
                <a:cs typeface="Varela Round"/>
              </a:rPr>
              <a:t>This use case focuses on patient empowerment, allowing individuals to self-nominate for clinical trials. By using the xShare Yellow Button, patients can share their health data and assess their eligibility for trials without needing a healthcare professional to initiate the process.</a:t>
            </a:r>
          </a:p>
          <a:p>
            <a:pPr>
              <a:spcBef>
                <a:spcPts val="1200"/>
              </a:spcBef>
              <a:buClr>
                <a:schemeClr val="dk2"/>
              </a:buClr>
              <a:buSzPct val="200000"/>
              <a:defRPr/>
            </a:pPr>
            <a:r>
              <a:rPr lang="en-US" sz="1600" kern="1200" dirty="0">
                <a:solidFill>
                  <a:schemeClr val="dk2"/>
                </a:solidFill>
                <a:latin typeface="+mn-lt"/>
                <a:ea typeface="+mn-ea"/>
                <a:cs typeface="Varela Round"/>
              </a:rPr>
              <a:t>Process: </a:t>
            </a:r>
          </a:p>
          <a:p>
            <a:pPr algn="l">
              <a:spcBef>
                <a:spcPts val="1200"/>
              </a:spcBef>
              <a:buClr>
                <a:schemeClr val="dk2"/>
              </a:buClr>
              <a:buSzPct val="200000"/>
              <a:defRPr/>
            </a:pPr>
            <a:r>
              <a:rPr lang="en-US" sz="1200" kern="1200" dirty="0">
                <a:solidFill>
                  <a:schemeClr val="dk2"/>
                </a:solidFill>
                <a:latin typeface="+mn-lt"/>
                <a:ea typeface="+mn-ea"/>
                <a:cs typeface="Varela Round"/>
              </a:rPr>
              <a:t>Patients can access their health data through a Personal Health Record (PHR) app, share it via the xShare Yellow Button, and check for potential matches with clinical trials. If a trial is a match, they can choose a participating hospital and send their data to initiate the recruitment process.</a:t>
            </a:r>
          </a:p>
        </p:txBody>
      </p:sp>
      <p:sp>
        <p:nvSpPr>
          <p:cNvPr id="3" name="Espace réservé du numéro de diapositive 10">
            <a:extLst>
              <a:ext uri="{FF2B5EF4-FFF2-40B4-BE49-F238E27FC236}">
                <a16:creationId xmlns:a16="http://schemas.microsoft.com/office/drawing/2014/main" id="{C8F777C2-ADBC-11C4-8808-30BF0AFCE7BE}"/>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22</a:t>
            </a:fld>
            <a:endParaRPr lang="fr-BE" altLang="it-IT" dirty="0">
              <a:solidFill>
                <a:schemeClr val="bg1"/>
              </a:solidFill>
            </a:endParaRPr>
          </a:p>
        </p:txBody>
      </p:sp>
    </p:spTree>
    <p:extLst>
      <p:ext uri="{BB962C8B-B14F-4D97-AF65-F5344CB8AC3E}">
        <p14:creationId xmlns:p14="http://schemas.microsoft.com/office/powerpoint/2010/main" val="225720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F332D-6D7F-DE78-3963-007355D5DF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81E687-6154-3BF3-FE88-765B27E0EAB7}"/>
              </a:ext>
            </a:extLst>
          </p:cNvPr>
          <p:cNvSpPr txBox="1">
            <a:spLocks noChangeArrowheads="1"/>
          </p:cNvSpPr>
          <p:nvPr/>
        </p:nvSpPr>
        <p:spPr bwMode="auto">
          <a:xfrm>
            <a:off x="1285590" y="250032"/>
            <a:ext cx="550401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500" dirty="0">
                <a:solidFill>
                  <a:srgbClr val="1056C6"/>
                </a:solidFill>
                <a:latin typeface="+mn-lt"/>
                <a:cs typeface="Varela Round"/>
              </a:rPr>
              <a:t>Appendix I – Business Use Case # 10</a:t>
            </a:r>
          </a:p>
          <a:p>
            <a:pPr>
              <a:defRPr/>
            </a:pPr>
            <a:r>
              <a:rPr lang="en-US" sz="1800" i="1" dirty="0">
                <a:solidFill>
                  <a:srgbClr val="1056C6"/>
                </a:solidFill>
                <a:latin typeface="+mn-lt"/>
                <a:cs typeface="Varela Round"/>
              </a:rPr>
              <a:t>(developed ones)</a:t>
            </a:r>
          </a:p>
        </p:txBody>
      </p:sp>
      <p:pic>
        <p:nvPicPr>
          <p:cNvPr id="5127" name="Picture 2" descr="C:\Dropbox\Onirys\Eucrof - Supports 01\arc.png">
            <a:extLst>
              <a:ext uri="{FF2B5EF4-FFF2-40B4-BE49-F238E27FC236}">
                <a16:creationId xmlns:a16="http://schemas.microsoft.com/office/drawing/2014/main" id="{FAC48E54-5BD1-0DE5-C250-B29A0403A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42287">
            <a:off x="37561" y="-304222"/>
            <a:ext cx="648891"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2">
            <a:extLst>
              <a:ext uri="{FF2B5EF4-FFF2-40B4-BE49-F238E27FC236}">
                <a16:creationId xmlns:a16="http://schemas.microsoft.com/office/drawing/2014/main" id="{D6E7DD92-CED1-771B-16DE-3A8B37CB08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2272" y="1924050"/>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8">
            <a:extLst>
              <a:ext uri="{FF2B5EF4-FFF2-40B4-BE49-F238E27FC236}">
                <a16:creationId xmlns:a16="http://schemas.microsoft.com/office/drawing/2014/main" id="{E6C82517-463C-D351-EA61-11FD565D63AB}"/>
              </a:ext>
            </a:extLst>
          </p:cNvPr>
          <p:cNvSpPr txBox="1"/>
          <p:nvPr/>
        </p:nvSpPr>
        <p:spPr>
          <a:xfrm>
            <a:off x="549206" y="1263699"/>
            <a:ext cx="7680394" cy="2554545"/>
          </a:xfrm>
          <a:prstGeom prst="rect">
            <a:avLst/>
          </a:prstGeom>
          <a:noFill/>
        </p:spPr>
        <p:txBody>
          <a:bodyPr wrap="square">
            <a:spAutoFit/>
          </a:bodyPr>
          <a:lstStyle/>
          <a:p>
            <a:pPr algn="l">
              <a:spcBef>
                <a:spcPts val="1200"/>
              </a:spcBef>
              <a:buClr>
                <a:schemeClr val="dk2"/>
              </a:buClr>
              <a:buSzPct val="200000"/>
              <a:defRPr/>
            </a:pPr>
            <a:r>
              <a:rPr lang="en-US" sz="1600" kern="1200" dirty="0">
                <a:solidFill>
                  <a:schemeClr val="dk2"/>
                </a:solidFill>
                <a:latin typeface="+mn-lt"/>
                <a:ea typeface="+mn-ea"/>
                <a:cs typeface="Varela Round"/>
              </a:rPr>
              <a:t>BUC10: Support for data collection of a health study</a:t>
            </a:r>
          </a:p>
          <a:p>
            <a:pPr algn="l">
              <a:spcBef>
                <a:spcPts val="1200"/>
              </a:spcBef>
              <a:buClr>
                <a:schemeClr val="dk2"/>
              </a:buClr>
              <a:buSzPct val="200000"/>
              <a:defRPr/>
            </a:pPr>
            <a:r>
              <a:rPr lang="en-US" sz="1600" kern="1200" dirty="0">
                <a:solidFill>
                  <a:schemeClr val="dk2"/>
                </a:solidFill>
                <a:latin typeface="+mn-lt"/>
                <a:ea typeface="+mn-ea"/>
                <a:cs typeface="Varela Round"/>
              </a:rPr>
              <a:t>Context and Goal: </a:t>
            </a:r>
          </a:p>
          <a:p>
            <a:pPr algn="l">
              <a:spcBef>
                <a:spcPts val="1200"/>
              </a:spcBef>
              <a:buClr>
                <a:schemeClr val="dk2"/>
              </a:buClr>
              <a:buSzPct val="200000"/>
              <a:defRPr/>
            </a:pPr>
            <a:r>
              <a:rPr lang="en-US" sz="1200" kern="1200" dirty="0">
                <a:solidFill>
                  <a:schemeClr val="dk2"/>
                </a:solidFill>
                <a:latin typeface="+mn-lt"/>
                <a:ea typeface="+mn-ea"/>
                <a:cs typeface="Varela Round"/>
              </a:rPr>
              <a:t>This BUC seeks to automate data collection during clinical trials by integrating patient data from EHRs into the trial’s Case Report Forms (CRFs). This use case uses the xShare Yellow Button to automate and streamline data entry, reducing the manual burden on research teams.</a:t>
            </a:r>
            <a:endParaRPr lang="en-US" kern="1200" dirty="0">
              <a:solidFill>
                <a:schemeClr val="dk2"/>
              </a:solidFill>
              <a:latin typeface="+mn-lt"/>
              <a:ea typeface="+mn-ea"/>
              <a:cs typeface="Varela Round"/>
            </a:endParaRPr>
          </a:p>
          <a:p>
            <a:pPr algn="l">
              <a:spcBef>
                <a:spcPts val="1200"/>
              </a:spcBef>
              <a:buClr>
                <a:schemeClr val="dk2"/>
              </a:buClr>
              <a:buSzPct val="200000"/>
              <a:defRPr/>
            </a:pPr>
            <a:r>
              <a:rPr lang="en-US" sz="1600" kern="1200" dirty="0">
                <a:solidFill>
                  <a:schemeClr val="dk2"/>
                </a:solidFill>
                <a:latin typeface="+mn-lt"/>
                <a:ea typeface="+mn-ea"/>
                <a:cs typeface="Varela Round"/>
              </a:rPr>
              <a:t>Process: </a:t>
            </a:r>
          </a:p>
          <a:p>
            <a:pPr algn="l">
              <a:spcBef>
                <a:spcPts val="1200"/>
              </a:spcBef>
              <a:buClr>
                <a:schemeClr val="dk2"/>
              </a:buClr>
              <a:buSzPct val="200000"/>
              <a:defRPr/>
            </a:pPr>
            <a:r>
              <a:rPr lang="en-US" sz="1200" kern="1200" dirty="0">
                <a:solidFill>
                  <a:schemeClr val="dk2"/>
                </a:solidFill>
                <a:latin typeface="+mn-lt"/>
                <a:ea typeface="+mn-ea"/>
                <a:cs typeface="Varela Round"/>
              </a:rPr>
              <a:t>Once a patient is enrolled in a study and gives consent, their health data (structured in the EEHRxF format) is transferred from the PHR to the CRF. This ensures timely, accurate, and high-quality data input throughout the trial</a:t>
            </a:r>
          </a:p>
        </p:txBody>
      </p:sp>
      <p:sp>
        <p:nvSpPr>
          <p:cNvPr id="3" name="Espace réservé du numéro de diapositive 10">
            <a:extLst>
              <a:ext uri="{FF2B5EF4-FFF2-40B4-BE49-F238E27FC236}">
                <a16:creationId xmlns:a16="http://schemas.microsoft.com/office/drawing/2014/main" id="{8AFE1D28-9790-4BC1-FE6D-F268F3837332}"/>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23</a:t>
            </a:fld>
            <a:endParaRPr lang="fr-BE" altLang="it-IT" dirty="0">
              <a:solidFill>
                <a:schemeClr val="bg1"/>
              </a:solidFill>
            </a:endParaRPr>
          </a:p>
        </p:txBody>
      </p:sp>
    </p:spTree>
    <p:extLst>
      <p:ext uri="{BB962C8B-B14F-4D97-AF65-F5344CB8AC3E}">
        <p14:creationId xmlns:p14="http://schemas.microsoft.com/office/powerpoint/2010/main" val="329001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AEA60-8D4C-8EC3-DE78-416E177AC4CC}"/>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B1372811-2E76-7D13-997C-B4ED8AA73D99}"/>
              </a:ext>
            </a:extLst>
          </p:cNvPr>
          <p:cNvSpPr txBox="1">
            <a:spLocks noChangeArrowheads="1"/>
          </p:cNvSpPr>
          <p:nvPr/>
        </p:nvSpPr>
        <p:spPr bwMode="auto">
          <a:xfrm>
            <a:off x="363960" y="231680"/>
            <a:ext cx="8268840" cy="77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xShare contributing to early adoption of EHDS standards</a:t>
            </a:r>
          </a:p>
          <a:p>
            <a:pPr>
              <a:lnSpc>
                <a:spcPct val="90000"/>
              </a:lnSpc>
              <a:spcBef>
                <a:spcPts val="600"/>
              </a:spcBef>
              <a:defRPr/>
            </a:pPr>
            <a:r>
              <a:rPr lang="en-US" sz="1400" dirty="0">
                <a:solidFill>
                  <a:schemeClr val="dk2"/>
                </a:solidFill>
                <a:latin typeface="+mn-lt"/>
                <a:cs typeface="Varela Round"/>
                <a:hlinkClick r:id="rId3"/>
              </a:rPr>
              <a:t>https://xshare-project.eu/</a:t>
            </a:r>
            <a:endParaRPr lang="en-US" sz="2800" dirty="0">
              <a:solidFill>
                <a:schemeClr val="dk2"/>
              </a:solidFill>
              <a:latin typeface="+mn-lt"/>
              <a:cs typeface="Varela Round"/>
            </a:endParaRPr>
          </a:p>
        </p:txBody>
      </p:sp>
      <p:sp>
        <p:nvSpPr>
          <p:cNvPr id="2" name="Espace réservé du contenu 2">
            <a:extLst>
              <a:ext uri="{FF2B5EF4-FFF2-40B4-BE49-F238E27FC236}">
                <a16:creationId xmlns:a16="http://schemas.microsoft.com/office/drawing/2014/main" id="{ABD41B3C-B885-EDF4-F6AC-E8F5779763B8}"/>
              </a:ext>
            </a:extLst>
          </p:cNvPr>
          <p:cNvSpPr txBox="1">
            <a:spLocks/>
          </p:cNvSpPr>
          <p:nvPr/>
        </p:nvSpPr>
        <p:spPr>
          <a:xfrm>
            <a:off x="363960" y="1080000"/>
            <a:ext cx="8268840" cy="3365207"/>
          </a:xfrm>
          <a:prstGeom prst="rect">
            <a:avLst/>
          </a:prstGeom>
        </p:spPr>
        <p:txBody>
          <a:bodyPr>
            <a:normAutofit fontScale="92500" lnSpcReduction="20000"/>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4"/>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SzPct val="110000"/>
              <a:buNone/>
              <a:defRPr/>
            </a:pPr>
            <a:r>
              <a:rPr lang="en-US" dirty="0">
                <a:solidFill>
                  <a:schemeClr val="dk2"/>
                </a:solidFill>
                <a:latin typeface="+mn-lt"/>
                <a:cs typeface="Varela Round"/>
              </a:rPr>
              <a:t>xShare is a three-year Horizon Europe project envisioning everyone sharing their health data in European Electronic Health Record Exchange Format (EEHRxF), with a click-of-a-button.</a:t>
            </a:r>
          </a:p>
          <a:p>
            <a:pPr marL="0" indent="0">
              <a:lnSpc>
                <a:spcPct val="120000"/>
              </a:lnSpc>
              <a:buSzPct val="110000"/>
              <a:buNone/>
              <a:defRPr/>
            </a:pPr>
            <a:endParaRPr lang="en-US" sz="1300" i="1" dirty="0">
              <a:solidFill>
                <a:schemeClr val="dk2"/>
              </a:solidFill>
              <a:latin typeface="+mn-lt"/>
              <a:cs typeface="Varela Round"/>
            </a:endParaRPr>
          </a:p>
          <a:p>
            <a:pPr marL="360363" indent="0">
              <a:lnSpc>
                <a:spcPct val="120000"/>
              </a:lnSpc>
              <a:buSzPct val="110000"/>
              <a:buNone/>
              <a:defRPr/>
            </a:pPr>
            <a:r>
              <a:rPr lang="en-US" sz="1500" dirty="0">
                <a:solidFill>
                  <a:schemeClr val="dk2"/>
                </a:solidFill>
                <a:latin typeface="+mn-lt"/>
                <a:cs typeface="Varela Round"/>
              </a:rPr>
              <a:t>In 2025, xShare organizes 3 Open Calls for early adoption of </a:t>
            </a:r>
            <a:r>
              <a:rPr lang="en-US" sz="1500" b="1" dirty="0">
                <a:solidFill>
                  <a:schemeClr val="dk2"/>
                </a:solidFill>
                <a:latin typeface="+mn-lt"/>
                <a:cs typeface="Varela Round"/>
              </a:rPr>
              <a:t>EHDS standards, the 3</a:t>
            </a:r>
            <a:r>
              <a:rPr lang="en-US" sz="1500" b="1" baseline="30000" dirty="0">
                <a:solidFill>
                  <a:schemeClr val="dk2"/>
                </a:solidFill>
                <a:latin typeface="+mn-lt"/>
                <a:cs typeface="Varela Round"/>
              </a:rPr>
              <a:t>rd</a:t>
            </a:r>
            <a:r>
              <a:rPr lang="en-US" sz="1500" b="1" dirty="0">
                <a:solidFill>
                  <a:schemeClr val="dk2"/>
                </a:solidFill>
                <a:latin typeface="+mn-lt"/>
                <a:cs typeface="Varela Round"/>
              </a:rPr>
              <a:t> one specifically targeting secondary use of health data for the purpose of clinical research. This 3</a:t>
            </a:r>
            <a:r>
              <a:rPr lang="en-US" sz="1500" b="1" baseline="30000" dirty="0">
                <a:solidFill>
                  <a:schemeClr val="dk2"/>
                </a:solidFill>
                <a:latin typeface="+mn-lt"/>
                <a:cs typeface="Varela Round"/>
              </a:rPr>
              <a:t>rd</a:t>
            </a:r>
            <a:r>
              <a:rPr lang="en-US" sz="1500" b="1" dirty="0">
                <a:solidFill>
                  <a:schemeClr val="dk2"/>
                </a:solidFill>
                <a:latin typeface="+mn-lt"/>
                <a:cs typeface="Varela Round"/>
              </a:rPr>
              <a:t> call is open to all EUCROF affiliates:</a:t>
            </a:r>
            <a:endParaRPr lang="en-US" sz="1600" dirty="0">
              <a:solidFill>
                <a:schemeClr val="dk2"/>
              </a:solidFill>
              <a:latin typeface="+mn-lt"/>
              <a:cs typeface="Varela Round"/>
            </a:endParaRPr>
          </a:p>
          <a:p>
            <a:pPr marL="0" indent="0">
              <a:lnSpc>
                <a:spcPct val="120000"/>
              </a:lnSpc>
              <a:spcBef>
                <a:spcPts val="1200"/>
              </a:spcBef>
              <a:spcAft>
                <a:spcPts val="1200"/>
              </a:spcAft>
              <a:buSzPct val="110000"/>
              <a:buNone/>
              <a:defRPr/>
            </a:pPr>
            <a:r>
              <a:rPr lang="en-US" sz="1600" dirty="0">
                <a:solidFill>
                  <a:schemeClr val="dk2"/>
                </a:solidFill>
                <a:latin typeface="+mn-lt"/>
                <a:cs typeface="Varela Round"/>
                <a:hlinkClick r:id="rId5"/>
              </a:rPr>
              <a:t>xShare Open Calls 2025 </a:t>
            </a:r>
            <a:endParaRPr lang="en-US" sz="1600" dirty="0">
              <a:solidFill>
                <a:schemeClr val="dk2"/>
              </a:solidFill>
              <a:latin typeface="+mn-lt"/>
              <a:cs typeface="Varela Round"/>
            </a:endParaRPr>
          </a:p>
          <a:p>
            <a:pPr marL="1073150" indent="-342900" algn="l">
              <a:lnSpc>
                <a:spcPct val="150000"/>
              </a:lnSpc>
              <a:buSzPct val="110000"/>
              <a:buFont typeface="+mj-lt"/>
              <a:buAutoNum type="arabicPeriod"/>
              <a:defRPr/>
            </a:pPr>
            <a:r>
              <a:rPr lang="en-US" sz="1600" dirty="0">
                <a:solidFill>
                  <a:schemeClr val="dk2"/>
                </a:solidFill>
                <a:latin typeface="+mn-lt"/>
                <a:cs typeface="Varela Round"/>
              </a:rPr>
              <a:t>Data Portability under GDPR.</a:t>
            </a:r>
          </a:p>
          <a:p>
            <a:pPr marL="1073150" indent="-342900" algn="l">
              <a:lnSpc>
                <a:spcPct val="150000"/>
              </a:lnSpc>
              <a:buSzPct val="110000"/>
              <a:buFont typeface="+mj-lt"/>
              <a:buAutoNum type="arabicPeriod"/>
              <a:defRPr/>
            </a:pPr>
            <a:r>
              <a:rPr lang="en-US" sz="1600" dirty="0">
                <a:solidFill>
                  <a:schemeClr val="dk2"/>
                </a:solidFill>
                <a:latin typeface="+mn-lt"/>
                <a:cs typeface="Varela Round"/>
              </a:rPr>
              <a:t>Public Health Dashboards for Decision Makers and health system efficiencies.</a:t>
            </a:r>
          </a:p>
          <a:p>
            <a:pPr marL="1073150" indent="-342900" algn="l">
              <a:lnSpc>
                <a:spcPct val="150000"/>
              </a:lnSpc>
              <a:buSzPct val="110000"/>
              <a:buFont typeface="+mj-lt"/>
              <a:buAutoNum type="arabicPeriod"/>
              <a:defRPr/>
            </a:pPr>
            <a:r>
              <a:rPr lang="en-US" sz="1600" dirty="0">
                <a:solidFill>
                  <a:schemeClr val="dk2"/>
                </a:solidFill>
                <a:latin typeface="+mn-lt"/>
                <a:cs typeface="Varela Round"/>
              </a:rPr>
              <a:t>EHDS in clinical research</a:t>
            </a:r>
          </a:p>
        </p:txBody>
      </p:sp>
      <p:sp>
        <p:nvSpPr>
          <p:cNvPr id="11" name="Espace réservé du numéro de diapositive 10">
            <a:extLst>
              <a:ext uri="{FF2B5EF4-FFF2-40B4-BE49-F238E27FC236}">
                <a16:creationId xmlns:a16="http://schemas.microsoft.com/office/drawing/2014/main" id="{D45777CD-064D-8AC4-0D62-C8D9F8939825}"/>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3</a:t>
            </a:fld>
            <a:endParaRPr lang="fr-BE" altLang="it-IT">
              <a:solidFill>
                <a:schemeClr val="bg1"/>
              </a:solidFill>
            </a:endParaRPr>
          </a:p>
        </p:txBody>
      </p:sp>
    </p:spTree>
    <p:extLst>
      <p:ext uri="{BB962C8B-B14F-4D97-AF65-F5344CB8AC3E}">
        <p14:creationId xmlns:p14="http://schemas.microsoft.com/office/powerpoint/2010/main" val="86979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8AB4-2C3E-C1D1-4133-DF2E074567C9}"/>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CB78747E-4D6B-ACAF-B8D3-EB3FB49B7FAF}"/>
              </a:ext>
            </a:extLst>
          </p:cNvPr>
          <p:cNvSpPr txBox="1">
            <a:spLocks noChangeArrowheads="1"/>
          </p:cNvSpPr>
          <p:nvPr/>
        </p:nvSpPr>
        <p:spPr bwMode="auto">
          <a:xfrm>
            <a:off x="1066373" y="303680"/>
            <a:ext cx="6151922"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The Open call "EHDS &amp; Clinical Research"</a:t>
            </a:r>
          </a:p>
        </p:txBody>
      </p:sp>
      <p:sp>
        <p:nvSpPr>
          <p:cNvPr id="2" name="Espace réservé du contenu 2">
            <a:extLst>
              <a:ext uri="{FF2B5EF4-FFF2-40B4-BE49-F238E27FC236}">
                <a16:creationId xmlns:a16="http://schemas.microsoft.com/office/drawing/2014/main" id="{9085772F-6CF4-C128-A078-9E4A69D38118}"/>
              </a:ext>
            </a:extLst>
          </p:cNvPr>
          <p:cNvSpPr txBox="1">
            <a:spLocks/>
          </p:cNvSpPr>
          <p:nvPr/>
        </p:nvSpPr>
        <p:spPr>
          <a:xfrm>
            <a:off x="624017" y="990192"/>
            <a:ext cx="8123983" cy="3236208"/>
          </a:xfrm>
          <a:prstGeom prst="rect">
            <a:avLst/>
          </a:prstGeom>
        </p:spPr>
        <p:txBody>
          <a:bodyPr>
            <a:normAutofit fontScale="92500" lnSpcReduction="10000"/>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3"/>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lgn="just">
              <a:lnSpc>
                <a:spcPct val="150000"/>
              </a:lnSpc>
              <a:spcBef>
                <a:spcPts val="1200"/>
              </a:spcBef>
              <a:buSzPct val="110000"/>
              <a:buNone/>
              <a:defRPr/>
            </a:pPr>
            <a:r>
              <a:rPr lang="en-US" sz="1600" dirty="0">
                <a:solidFill>
                  <a:schemeClr val="dk2"/>
                </a:solidFill>
                <a:latin typeface="+mn-lt"/>
                <a:cs typeface="Varela Round"/>
              </a:rPr>
              <a:t>xShare includes a series of actions to facilitate bridging health care (primary use of health data) with public/population health and clinical research (secondary use of health data).</a:t>
            </a:r>
          </a:p>
          <a:p>
            <a:pPr marL="0" indent="0" algn="just">
              <a:lnSpc>
                <a:spcPct val="150000"/>
              </a:lnSpc>
              <a:spcBef>
                <a:spcPts val="1200"/>
              </a:spcBef>
              <a:buSzPct val="110000"/>
              <a:buNone/>
              <a:defRPr/>
            </a:pPr>
            <a:r>
              <a:rPr lang="en-US" sz="1400" dirty="0">
                <a:solidFill>
                  <a:schemeClr val="dk2"/>
                </a:solidFill>
                <a:latin typeface="+mn-lt"/>
                <a:cs typeface="Varela Round"/>
              </a:rPr>
              <a:t>The European Institute for Innovation through Health Data (</a:t>
            </a:r>
            <a:r>
              <a:rPr lang="en-US" sz="1400" dirty="0" err="1">
                <a:solidFill>
                  <a:schemeClr val="dk2"/>
                </a:solidFill>
                <a:latin typeface="+mn-lt"/>
                <a:cs typeface="Varela Round"/>
              </a:rPr>
              <a:t>i</a:t>
            </a:r>
            <a:r>
              <a:rPr lang="en-US" sz="1400" dirty="0">
                <a:solidFill>
                  <a:schemeClr val="dk2"/>
                </a:solidFill>
                <a:latin typeface="+mn-lt"/>
                <a:cs typeface="Varela Round"/>
              </a:rPr>
              <a:t>-HD), CDISC Europe, HL7 Europe, Telemedicine Technologies S.A.S as well as the European CRO Federation (EUCROF) are involved in this action line.</a:t>
            </a:r>
          </a:p>
          <a:p>
            <a:pPr marL="0" indent="0" algn="just">
              <a:lnSpc>
                <a:spcPct val="150000"/>
              </a:lnSpc>
              <a:spcBef>
                <a:spcPts val="1200"/>
              </a:spcBef>
              <a:buSzPct val="110000"/>
              <a:buNone/>
              <a:defRPr/>
            </a:pPr>
            <a:r>
              <a:rPr lang="en-US" sz="1400" dirty="0">
                <a:solidFill>
                  <a:schemeClr val="dk2"/>
                </a:solidFill>
                <a:latin typeface="+mn-lt"/>
                <a:cs typeface="Varela Round"/>
              </a:rPr>
              <a:t>This includes the development of the IPS+ standard (International Patient Summary with an extension for Research), a proposed new priority health data category under EHDS, the identification and development of business cases and </a:t>
            </a:r>
            <a:r>
              <a:rPr lang="en-US" sz="1400" b="1" dirty="0">
                <a:solidFill>
                  <a:schemeClr val="dk2"/>
                </a:solidFill>
                <a:latin typeface="+mn-lt"/>
                <a:cs typeface="Varela Round"/>
              </a:rPr>
              <a:t>involve the stakeholders to demonstrate the potential through an </a:t>
            </a:r>
            <a:r>
              <a:rPr lang="en-US" sz="1400" b="1" u="sng" dirty="0">
                <a:solidFill>
                  <a:schemeClr val="dk2"/>
                </a:solidFill>
                <a:latin typeface="+mn-lt"/>
                <a:cs typeface="Varela Round"/>
              </a:rPr>
              <a:t>open call </a:t>
            </a:r>
            <a:r>
              <a:rPr lang="en-US" sz="1400" b="1" dirty="0">
                <a:solidFill>
                  <a:schemeClr val="dk2"/>
                </a:solidFill>
                <a:latin typeface="+mn-lt"/>
                <a:cs typeface="Varela Round"/>
              </a:rPr>
              <a:t>organized by EUCROF. (see appendix 1 with the selected Business Use Cases and attached deliverable D5.2)</a:t>
            </a:r>
            <a:endParaRPr lang="en-US" sz="1400" dirty="0">
              <a:solidFill>
                <a:schemeClr val="dk2"/>
              </a:solidFill>
              <a:latin typeface="+mn-lt"/>
              <a:cs typeface="Varela Round"/>
            </a:endParaRPr>
          </a:p>
        </p:txBody>
      </p:sp>
      <p:sp>
        <p:nvSpPr>
          <p:cNvPr id="11" name="Espace réservé du numéro de diapositive 10">
            <a:extLst>
              <a:ext uri="{FF2B5EF4-FFF2-40B4-BE49-F238E27FC236}">
                <a16:creationId xmlns:a16="http://schemas.microsoft.com/office/drawing/2014/main" id="{9091F22D-C31D-13F9-BF0D-07EE192F496D}"/>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4</a:t>
            </a:fld>
            <a:endParaRPr lang="fr-BE" altLang="it-IT" dirty="0">
              <a:solidFill>
                <a:schemeClr val="bg1"/>
              </a:solidFill>
            </a:endParaRPr>
          </a:p>
        </p:txBody>
      </p:sp>
      <p:sp>
        <p:nvSpPr>
          <p:cNvPr id="3" name="ZoneTexte 2">
            <a:extLst>
              <a:ext uri="{FF2B5EF4-FFF2-40B4-BE49-F238E27FC236}">
                <a16:creationId xmlns:a16="http://schemas.microsoft.com/office/drawing/2014/main" id="{8EB8EE67-73D5-A2A9-F485-0DEA46C4CF99}"/>
              </a:ext>
            </a:extLst>
          </p:cNvPr>
          <p:cNvSpPr txBox="1"/>
          <p:nvPr/>
        </p:nvSpPr>
        <p:spPr>
          <a:xfrm>
            <a:off x="541512" y="4721517"/>
            <a:ext cx="6676783" cy="276999"/>
          </a:xfrm>
          <a:prstGeom prst="rect">
            <a:avLst/>
          </a:prstGeom>
          <a:noFill/>
        </p:spPr>
        <p:txBody>
          <a:bodyPr wrap="square" rtlCol="0">
            <a:spAutoFit/>
          </a:bodyPr>
          <a:lstStyle/>
          <a:p>
            <a:r>
              <a:rPr lang="en-US" sz="1200" i="1" dirty="0">
                <a:solidFill>
                  <a:schemeClr val="bg1"/>
                </a:solidFill>
              </a:rPr>
              <a:t>I</a:t>
            </a:r>
            <a:r>
              <a:rPr lang="en-US" sz="1200" i="1" dirty="0">
                <a:solidFill>
                  <a:schemeClr val="bg1"/>
                </a:solidFill>
                <a:effectLst/>
              </a:rPr>
              <a:t>n total xShare organizes 3 open calls in different domains all related to the EHDS, see slide 3</a:t>
            </a:r>
            <a:endParaRPr lang="en-US" sz="1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83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467BF-2574-DB37-6CDB-21CBBBC59C68}"/>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4989B597-20A3-5855-BC5D-5138F0917666}"/>
              </a:ext>
            </a:extLst>
          </p:cNvPr>
          <p:cNvSpPr txBox="1">
            <a:spLocks noChangeArrowheads="1"/>
          </p:cNvSpPr>
          <p:nvPr/>
        </p:nvSpPr>
        <p:spPr bwMode="auto">
          <a:xfrm>
            <a:off x="1066373" y="303680"/>
            <a:ext cx="6151922"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Purpose of the Open Call</a:t>
            </a:r>
          </a:p>
        </p:txBody>
      </p:sp>
      <p:sp>
        <p:nvSpPr>
          <p:cNvPr id="2" name="Espace réservé du contenu 2">
            <a:extLst>
              <a:ext uri="{FF2B5EF4-FFF2-40B4-BE49-F238E27FC236}">
                <a16:creationId xmlns:a16="http://schemas.microsoft.com/office/drawing/2014/main" id="{607EB43E-F650-4778-2F26-39D38402CBA9}"/>
              </a:ext>
            </a:extLst>
          </p:cNvPr>
          <p:cNvSpPr txBox="1">
            <a:spLocks/>
          </p:cNvSpPr>
          <p:nvPr/>
        </p:nvSpPr>
        <p:spPr>
          <a:xfrm>
            <a:off x="624017" y="1585699"/>
            <a:ext cx="7603547" cy="1395101"/>
          </a:xfrm>
          <a:prstGeom prst="rect">
            <a:avLst/>
          </a:prstGeom>
        </p:spPr>
        <p:txBody>
          <a:bodyPr>
            <a:normAutofit/>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3"/>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lgn="just">
              <a:lnSpc>
                <a:spcPct val="150000"/>
              </a:lnSpc>
              <a:buSzPct val="110000"/>
              <a:buNone/>
              <a:defRPr/>
            </a:pPr>
            <a:r>
              <a:rPr lang="en-US" sz="1800" dirty="0">
                <a:solidFill>
                  <a:schemeClr val="dk2"/>
                </a:solidFill>
                <a:latin typeface="+mn-lt"/>
                <a:cs typeface="Varela Round"/>
              </a:rPr>
              <a:t>Practical implementation of business use cases (BUCs) inspired by the identified BUCs demonstrating the benefits of a wide adoption of the EHDS standards (EEHRxF, IPS+) and their impact on European citizens</a:t>
            </a:r>
          </a:p>
        </p:txBody>
      </p:sp>
      <p:sp>
        <p:nvSpPr>
          <p:cNvPr id="11" name="Espace réservé du numéro de diapositive 10">
            <a:extLst>
              <a:ext uri="{FF2B5EF4-FFF2-40B4-BE49-F238E27FC236}">
                <a16:creationId xmlns:a16="http://schemas.microsoft.com/office/drawing/2014/main" id="{868E02B6-111A-D761-D75A-64E2C4E45449}"/>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5</a:t>
            </a:fld>
            <a:endParaRPr lang="fr-BE" altLang="it-IT" dirty="0">
              <a:solidFill>
                <a:schemeClr val="bg1"/>
              </a:solidFill>
            </a:endParaRPr>
          </a:p>
        </p:txBody>
      </p:sp>
    </p:spTree>
    <p:extLst>
      <p:ext uri="{BB962C8B-B14F-4D97-AF65-F5344CB8AC3E}">
        <p14:creationId xmlns:p14="http://schemas.microsoft.com/office/powerpoint/2010/main" val="323735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13FF7-9C67-5DB1-5BC7-8424DB70B32D}"/>
            </a:ext>
          </a:extLst>
        </p:cNvPr>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0EEE4DA-A50A-6004-4204-D9BAEE49797E}"/>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6</a:t>
            </a:fld>
            <a:endParaRPr lang="fr-BE" altLang="it-IT" dirty="0">
              <a:solidFill>
                <a:schemeClr val="bg1"/>
              </a:solidFill>
            </a:endParaRPr>
          </a:p>
        </p:txBody>
      </p:sp>
      <p:sp>
        <p:nvSpPr>
          <p:cNvPr id="3" name="Rectangle 2">
            <a:extLst>
              <a:ext uri="{FF2B5EF4-FFF2-40B4-BE49-F238E27FC236}">
                <a16:creationId xmlns:a16="http://schemas.microsoft.com/office/drawing/2014/main" id="{2F297166-212B-1E18-7641-BFC0955071CB}"/>
              </a:ext>
            </a:extLst>
          </p:cNvPr>
          <p:cNvSpPr txBox="1">
            <a:spLocks noChangeArrowheads="1"/>
          </p:cNvSpPr>
          <p:nvPr/>
        </p:nvSpPr>
        <p:spPr bwMode="auto">
          <a:xfrm>
            <a:off x="863701" y="229592"/>
            <a:ext cx="7176466"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Who can apply ?</a:t>
            </a:r>
          </a:p>
        </p:txBody>
      </p:sp>
      <p:sp>
        <p:nvSpPr>
          <p:cNvPr id="9" name="CasellaDiTesto 8">
            <a:extLst>
              <a:ext uri="{FF2B5EF4-FFF2-40B4-BE49-F238E27FC236}">
                <a16:creationId xmlns:a16="http://schemas.microsoft.com/office/drawing/2014/main" id="{F6184AD3-98AA-A27A-8213-1E435CFF1F20}"/>
              </a:ext>
            </a:extLst>
          </p:cNvPr>
          <p:cNvSpPr txBox="1"/>
          <p:nvPr/>
        </p:nvSpPr>
        <p:spPr>
          <a:xfrm>
            <a:off x="355437" y="1369703"/>
            <a:ext cx="8391371" cy="1477328"/>
          </a:xfrm>
          <a:prstGeom prst="rect">
            <a:avLst/>
          </a:prstGeom>
          <a:noFill/>
        </p:spPr>
        <p:txBody>
          <a:bodyPr wrap="square">
            <a:spAutoFit/>
          </a:bodyPr>
          <a:lstStyle/>
          <a:p>
            <a:pPr marL="457200" indent="-342900" algn="l">
              <a:spcBef>
                <a:spcPts val="1200"/>
              </a:spcBef>
              <a:buClr>
                <a:schemeClr val="dk2"/>
              </a:buClr>
              <a:buSzPct val="200000"/>
              <a:buBlip>
                <a:blip r:embed="rId3"/>
              </a:buBlip>
              <a:defRPr/>
            </a:pPr>
            <a:r>
              <a:rPr lang="en-US" sz="1800" kern="1200" dirty="0">
                <a:solidFill>
                  <a:schemeClr val="dk2"/>
                </a:solidFill>
                <a:latin typeface="+mn-lt"/>
                <a:ea typeface="+mn-ea"/>
                <a:cs typeface="Varela Round"/>
              </a:rPr>
              <a:t>All affiliated members of EUCROF (therefore service providers for clinical research or "CRO"), either alone or in consortium with other stakeholders of clinical research such as hospital sites involved in clinical research or networks of hospital sites or other academic players, patient orgs, private players (pharma, </a:t>
            </a:r>
            <a:r>
              <a:rPr lang="en-US" sz="1800" kern="1200" dirty="0" err="1">
                <a:solidFill>
                  <a:schemeClr val="dk2"/>
                </a:solidFill>
                <a:latin typeface="+mn-lt"/>
                <a:ea typeface="+mn-ea"/>
                <a:cs typeface="Varela Round"/>
              </a:rPr>
              <a:t>biotechs</a:t>
            </a:r>
            <a:r>
              <a:rPr lang="en-US" sz="1800" kern="1200" dirty="0">
                <a:solidFill>
                  <a:schemeClr val="dk2"/>
                </a:solidFill>
                <a:latin typeface="+mn-lt"/>
                <a:ea typeface="+mn-ea"/>
                <a:cs typeface="Varela Round"/>
              </a:rPr>
              <a:t>, </a:t>
            </a:r>
            <a:r>
              <a:rPr lang="en-US" sz="1800" kern="1200" dirty="0" err="1">
                <a:solidFill>
                  <a:schemeClr val="dk2"/>
                </a:solidFill>
                <a:latin typeface="+mn-lt"/>
                <a:ea typeface="+mn-ea"/>
                <a:cs typeface="Varela Round"/>
              </a:rPr>
              <a:t>medtechs</a:t>
            </a:r>
            <a:r>
              <a:rPr lang="en-US" sz="1800" kern="1200" dirty="0">
                <a:solidFill>
                  <a:schemeClr val="dk2"/>
                </a:solidFill>
                <a:latin typeface="+mn-lt"/>
                <a:ea typeface="+mn-ea"/>
                <a:cs typeface="Varela Round"/>
              </a:rPr>
              <a:t> …).</a:t>
            </a:r>
          </a:p>
        </p:txBody>
      </p:sp>
      <p:sp>
        <p:nvSpPr>
          <p:cNvPr id="2" name="ZoneTexte 1">
            <a:extLst>
              <a:ext uri="{FF2B5EF4-FFF2-40B4-BE49-F238E27FC236}">
                <a16:creationId xmlns:a16="http://schemas.microsoft.com/office/drawing/2014/main" id="{C7672049-FEB8-2A16-67B8-B3779C1FE23F}"/>
              </a:ext>
            </a:extLst>
          </p:cNvPr>
          <p:cNvSpPr txBox="1"/>
          <p:nvPr/>
        </p:nvSpPr>
        <p:spPr>
          <a:xfrm>
            <a:off x="541512" y="4721517"/>
            <a:ext cx="6676783" cy="276999"/>
          </a:xfrm>
          <a:prstGeom prst="rect">
            <a:avLst/>
          </a:prstGeom>
          <a:noFill/>
        </p:spPr>
        <p:txBody>
          <a:bodyPr wrap="square" rtlCol="0">
            <a:spAutoFit/>
          </a:bodyPr>
          <a:lstStyle/>
          <a:p>
            <a:r>
              <a:rPr lang="en-US" sz="1200" i="1" dirty="0">
                <a:solidFill>
                  <a:schemeClr val="bg1"/>
                </a:solidFill>
              </a:rPr>
              <a:t>CRO : Contract Research Organization, see definition on the GDPR EUCROF Code of Conduct</a:t>
            </a:r>
            <a:endParaRPr lang="en-US" sz="1400"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23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7EC47-B831-58C9-38A4-B9DB47FF40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32E689-0B8A-DF75-CF32-283685BC1187}"/>
              </a:ext>
            </a:extLst>
          </p:cNvPr>
          <p:cNvSpPr>
            <a:spLocks noGrp="1"/>
          </p:cNvSpPr>
          <p:nvPr>
            <p:ph type="title"/>
          </p:nvPr>
        </p:nvSpPr>
        <p:spPr/>
        <p:txBody>
          <a:bodyPr>
            <a:normAutofit fontScale="90000"/>
          </a:bodyPr>
          <a:lstStyle/>
          <a:p>
            <a:r>
              <a:rPr lang="en-GB" sz="2800" dirty="0">
                <a:solidFill>
                  <a:srgbClr val="1056C6"/>
                </a:solidFill>
                <a:latin typeface="+mn-lt"/>
                <a:cs typeface="Varela Round"/>
              </a:rPr>
              <a:t>Eligibility criteria</a:t>
            </a:r>
            <a:br>
              <a:rPr lang="en-GB" sz="2800" dirty="0">
                <a:solidFill>
                  <a:srgbClr val="1056C6"/>
                </a:solidFill>
                <a:latin typeface="+mn-lt"/>
                <a:cs typeface="Varela Round"/>
              </a:rPr>
            </a:br>
            <a:endParaRPr lang="en-US" dirty="0"/>
          </a:p>
        </p:txBody>
      </p:sp>
      <p:sp>
        <p:nvSpPr>
          <p:cNvPr id="5" name="Content Placeholder 4">
            <a:extLst>
              <a:ext uri="{FF2B5EF4-FFF2-40B4-BE49-F238E27FC236}">
                <a16:creationId xmlns:a16="http://schemas.microsoft.com/office/drawing/2014/main" id="{D92F232F-E3E3-5D45-32F2-51D8AE9BD6AD}"/>
              </a:ext>
            </a:extLst>
          </p:cNvPr>
          <p:cNvSpPr>
            <a:spLocks noGrp="1"/>
          </p:cNvSpPr>
          <p:nvPr>
            <p:ph idx="1"/>
          </p:nvPr>
        </p:nvSpPr>
        <p:spPr>
          <a:xfrm>
            <a:off x="345567" y="775254"/>
            <a:ext cx="8520600" cy="3569355"/>
          </a:xfrm>
        </p:spPr>
        <p:txBody>
          <a:bodyPr>
            <a:normAutofit fontScale="92500" lnSpcReduction="20000"/>
          </a:bodyPr>
          <a:lstStyle/>
          <a:p>
            <a:pPr marL="457200" indent="-342900">
              <a:spcBef>
                <a:spcPts val="1200"/>
              </a:spcBef>
              <a:buClr>
                <a:schemeClr val="dk2"/>
              </a:buClr>
              <a:buSzPct val="200000"/>
              <a:buBlip>
                <a:blip r:embed="rId3"/>
              </a:buBlip>
              <a:defRPr/>
            </a:pPr>
            <a:r>
              <a:rPr lang="en-US" sz="1600" kern="1200" dirty="0">
                <a:solidFill>
                  <a:schemeClr val="dk2"/>
                </a:solidFill>
                <a:latin typeface="+mn-lt"/>
                <a:ea typeface="+mn-ea"/>
                <a:cs typeface="Varela Round"/>
              </a:rPr>
              <a:t>The candidate CRO must be affiliated with EUCROF and listed in the public registry of EUCROF GDPR Code of Conduct for Service Providers in Clinical Research (EUCROF GDPR Code or Code). </a:t>
            </a:r>
          </a:p>
          <a:p>
            <a:pPr marL="914400" lvl="2" indent="-342900">
              <a:spcBef>
                <a:spcPts val="1200"/>
              </a:spcBef>
              <a:buSzPct val="200000"/>
              <a:buBlip>
                <a:blip r:embed="rId3"/>
              </a:buBlip>
              <a:defRPr/>
            </a:pPr>
            <a:r>
              <a:rPr lang="en-US" kern="1200" dirty="0">
                <a:solidFill>
                  <a:schemeClr val="dk2"/>
                </a:solidFill>
                <a:latin typeface="+mn-lt"/>
                <a:ea typeface="+mn-ea"/>
                <a:cs typeface="Varela Round"/>
              </a:rPr>
              <a:t>More about the Code : </a:t>
            </a:r>
            <a:r>
              <a:rPr lang="en-US" kern="1200" dirty="0">
                <a:solidFill>
                  <a:schemeClr val="dk2"/>
                </a:solidFill>
                <a:latin typeface="+mn-lt"/>
                <a:ea typeface="+mn-ea"/>
                <a:cs typeface="Varela Round"/>
                <a:hlinkClick r:id="rId4"/>
              </a:rPr>
              <a:t>https://eucrof.eu/gdpr-code-of-conduct/</a:t>
            </a:r>
            <a:endParaRPr lang="en-US" kern="1200" dirty="0">
              <a:solidFill>
                <a:schemeClr val="dk2"/>
              </a:solidFill>
              <a:latin typeface="+mn-lt"/>
              <a:ea typeface="+mn-ea"/>
              <a:cs typeface="Varela Round"/>
            </a:endParaRPr>
          </a:p>
          <a:p>
            <a:pPr marL="914400" lvl="2" indent="-342900">
              <a:spcBef>
                <a:spcPts val="1200"/>
              </a:spcBef>
              <a:buSzPct val="200000"/>
              <a:buBlip>
                <a:blip r:embed="rId3"/>
              </a:buBlip>
              <a:defRPr/>
            </a:pPr>
            <a:r>
              <a:rPr lang="en-US" kern="1200" dirty="0">
                <a:solidFill>
                  <a:schemeClr val="dk2"/>
                </a:solidFill>
                <a:latin typeface="+mn-lt"/>
                <a:ea typeface="+mn-ea"/>
                <a:cs typeface="Varela Round"/>
              </a:rPr>
              <a:t>Public Registry : </a:t>
            </a:r>
            <a:r>
              <a:rPr lang="en-US" kern="1200" dirty="0">
                <a:solidFill>
                  <a:schemeClr val="dk2"/>
                </a:solidFill>
                <a:latin typeface="+mn-lt"/>
                <a:ea typeface="+mn-ea"/>
                <a:cs typeface="Varela Round"/>
                <a:hlinkClick r:id="rId5"/>
              </a:rPr>
              <a:t>https://cro.eucrof.eu/eucrof-code-public-registry</a:t>
            </a:r>
            <a:endParaRPr lang="en-US" kern="1200" dirty="0">
              <a:solidFill>
                <a:schemeClr val="dk2"/>
              </a:solidFill>
              <a:latin typeface="+mn-lt"/>
              <a:ea typeface="+mn-ea"/>
              <a:cs typeface="Varela Round"/>
            </a:endParaRPr>
          </a:p>
          <a:p>
            <a:pPr marL="457200" indent="-342900" algn="l">
              <a:spcBef>
                <a:spcPts val="1200"/>
              </a:spcBef>
              <a:buClr>
                <a:schemeClr val="dk2"/>
              </a:buClr>
              <a:buSzPct val="200000"/>
              <a:buBlip>
                <a:blip r:embed="rId3"/>
              </a:buBlip>
              <a:defRPr/>
            </a:pPr>
            <a:r>
              <a:rPr lang="en-US" kern="1200" dirty="0">
                <a:solidFill>
                  <a:schemeClr val="dk2"/>
                </a:solidFill>
                <a:latin typeface="+mn-lt"/>
                <a:ea typeface="+mn-ea"/>
                <a:cs typeface="Varela Round"/>
              </a:rPr>
              <a:t>The proposed demonstration project must fall within the purpose of the open call: see the 10 business cases detailed in the appendix I. The proposal shall clearly identify, which business case(s) the proposal refers (see also the foot note)*</a:t>
            </a:r>
          </a:p>
          <a:p>
            <a:pPr marL="457200" indent="-342900" algn="l">
              <a:spcBef>
                <a:spcPts val="1200"/>
              </a:spcBef>
              <a:buClr>
                <a:schemeClr val="dk2"/>
              </a:buClr>
              <a:buSzPct val="200000"/>
              <a:buBlip>
                <a:blip r:embed="rId3"/>
              </a:buBlip>
              <a:defRPr/>
            </a:pPr>
            <a:r>
              <a:rPr lang="en-US" kern="1200" dirty="0">
                <a:solidFill>
                  <a:schemeClr val="dk2"/>
                </a:solidFill>
                <a:latin typeface="+mn-lt"/>
                <a:ea typeface="+mn-ea"/>
                <a:cs typeface="Varela Round"/>
              </a:rPr>
              <a:t>The proposal should include a convincing plan for evaluating how the implementation of the EHDS standards will facilitate future scale-up of the business case.</a:t>
            </a:r>
          </a:p>
          <a:p>
            <a:endParaRPr lang="en-US" dirty="0"/>
          </a:p>
        </p:txBody>
      </p:sp>
      <p:sp>
        <p:nvSpPr>
          <p:cNvPr id="11" name="Espace réservé du numéro de diapositive 10">
            <a:extLst>
              <a:ext uri="{FF2B5EF4-FFF2-40B4-BE49-F238E27FC236}">
                <a16:creationId xmlns:a16="http://schemas.microsoft.com/office/drawing/2014/main" id="{25704BCA-AD37-EAC1-ECF9-513363A7CB23}"/>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7</a:t>
            </a:fld>
            <a:endParaRPr lang="fr-BE" altLang="it-IT" dirty="0">
              <a:solidFill>
                <a:schemeClr val="bg1"/>
              </a:solidFill>
            </a:endParaRPr>
          </a:p>
        </p:txBody>
      </p:sp>
      <p:sp>
        <p:nvSpPr>
          <p:cNvPr id="3" name="Rectangle 2">
            <a:extLst>
              <a:ext uri="{FF2B5EF4-FFF2-40B4-BE49-F238E27FC236}">
                <a16:creationId xmlns:a16="http://schemas.microsoft.com/office/drawing/2014/main" id="{E02EF8EE-CECC-299E-B813-FD659CDA841E}"/>
              </a:ext>
            </a:extLst>
          </p:cNvPr>
          <p:cNvSpPr txBox="1">
            <a:spLocks noChangeArrowheads="1"/>
          </p:cNvSpPr>
          <p:nvPr/>
        </p:nvSpPr>
        <p:spPr bwMode="auto">
          <a:xfrm>
            <a:off x="791701" y="179192"/>
            <a:ext cx="7176466"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endParaRPr lang="en-GB" sz="2500" dirty="0">
              <a:solidFill>
                <a:srgbClr val="1056C6"/>
              </a:solidFill>
              <a:latin typeface="+mn-lt"/>
              <a:cs typeface="Varela Round"/>
            </a:endParaRPr>
          </a:p>
        </p:txBody>
      </p:sp>
      <p:sp>
        <p:nvSpPr>
          <p:cNvPr id="2" name="CasellaDiTesto 11">
            <a:extLst>
              <a:ext uri="{FF2B5EF4-FFF2-40B4-BE49-F238E27FC236}">
                <a16:creationId xmlns:a16="http://schemas.microsoft.com/office/drawing/2014/main" id="{36BD39CD-6707-9D97-1ABB-AEF59D06A2AB}"/>
              </a:ext>
            </a:extLst>
          </p:cNvPr>
          <p:cNvSpPr txBox="1"/>
          <p:nvPr/>
        </p:nvSpPr>
        <p:spPr>
          <a:xfrm>
            <a:off x="345567" y="4629184"/>
            <a:ext cx="7168495" cy="461665"/>
          </a:xfrm>
          <a:prstGeom prst="rect">
            <a:avLst/>
          </a:prstGeom>
          <a:noFill/>
        </p:spPr>
        <p:txBody>
          <a:bodyPr wrap="square">
            <a:spAutoFit/>
          </a:bodyPr>
          <a:lstStyle/>
          <a:p>
            <a:pPr marL="0" indent="0" algn="just">
              <a:buSzPct val="110000"/>
              <a:buNone/>
              <a:defRPr/>
            </a:pPr>
            <a:r>
              <a:rPr lang="en-US" sz="1200" dirty="0">
                <a:solidFill>
                  <a:schemeClr val="bg1"/>
                </a:solidFill>
              </a:rPr>
              <a:t>*Proposals may also refer to other business cases than the ones listed in the appendix and in such a case the proposal shall provide evidence that the BUC fully complies with the purpose (</a:t>
            </a:r>
            <a:r>
              <a:rPr lang="en-US" sz="1200" dirty="0" err="1">
                <a:solidFill>
                  <a:schemeClr val="bg1"/>
                </a:solidFill>
              </a:rPr>
              <a:t>silde</a:t>
            </a:r>
            <a:r>
              <a:rPr lang="en-US" sz="1200" dirty="0">
                <a:solidFill>
                  <a:schemeClr val="bg1"/>
                </a:solidFill>
              </a:rPr>
              <a:t> 5)</a:t>
            </a:r>
          </a:p>
        </p:txBody>
      </p:sp>
    </p:spTree>
    <p:extLst>
      <p:ext uri="{BB962C8B-B14F-4D97-AF65-F5344CB8AC3E}">
        <p14:creationId xmlns:p14="http://schemas.microsoft.com/office/powerpoint/2010/main" val="376628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755EE82-647F-914D-1940-81C1E4FFAF55}"/>
              </a:ext>
            </a:extLst>
          </p:cNvPr>
          <p:cNvSpPr txBox="1">
            <a:spLocks noChangeArrowheads="1"/>
          </p:cNvSpPr>
          <p:nvPr/>
        </p:nvSpPr>
        <p:spPr bwMode="auto">
          <a:xfrm>
            <a:off x="1066373" y="66080"/>
            <a:ext cx="7176466"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What are the benefits ?</a:t>
            </a:r>
          </a:p>
        </p:txBody>
      </p:sp>
      <p:sp>
        <p:nvSpPr>
          <p:cNvPr id="2" name="Espace réservé du contenu 2">
            <a:extLst>
              <a:ext uri="{FF2B5EF4-FFF2-40B4-BE49-F238E27FC236}">
                <a16:creationId xmlns:a16="http://schemas.microsoft.com/office/drawing/2014/main" id="{20C8221F-D4D8-C663-DF68-366A803CB2AD}"/>
              </a:ext>
            </a:extLst>
          </p:cNvPr>
          <p:cNvSpPr txBox="1">
            <a:spLocks/>
          </p:cNvSpPr>
          <p:nvPr/>
        </p:nvSpPr>
        <p:spPr>
          <a:xfrm>
            <a:off x="277433" y="803026"/>
            <a:ext cx="8390342" cy="3537448"/>
          </a:xfrm>
          <a:prstGeom prst="rect">
            <a:avLst/>
          </a:prstGeom>
        </p:spPr>
        <p:txBody>
          <a:bodyPr>
            <a:noAutofit/>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3"/>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342900" algn="l">
              <a:lnSpc>
                <a:spcPct val="135000"/>
              </a:lnSpc>
              <a:spcBef>
                <a:spcPts val="0"/>
              </a:spcBef>
              <a:buClr>
                <a:schemeClr val="dk2"/>
              </a:buClr>
              <a:buSzPct val="200000"/>
              <a:buBlip>
                <a:blip r:embed="rId4"/>
              </a:buBlip>
              <a:defRPr/>
            </a:pPr>
            <a:r>
              <a:rPr lang="en-US" sz="1600" dirty="0">
                <a:solidFill>
                  <a:schemeClr val="dk2"/>
                </a:solidFill>
                <a:latin typeface="+mn-lt"/>
                <a:cs typeface="Varela Round"/>
              </a:rPr>
              <a:t>Highly ranked proposals will receive financial support from EUCROF and will be recognized at a special ceremony that will take place in the </a:t>
            </a:r>
            <a:r>
              <a:rPr lang="en-US" sz="1600" b="1" u="sng" dirty="0">
                <a:solidFill>
                  <a:schemeClr val="dk2"/>
                </a:solidFill>
                <a:latin typeface="+mn-lt"/>
                <a:cs typeface="Varela Round"/>
              </a:rPr>
              <a:t>EUCROF26 Conference</a:t>
            </a:r>
            <a:r>
              <a:rPr lang="en-US" sz="1600" dirty="0">
                <a:solidFill>
                  <a:schemeClr val="dk2"/>
                </a:solidFill>
                <a:latin typeface="+mn-lt"/>
                <a:cs typeface="Varela Round"/>
              </a:rPr>
              <a:t> </a:t>
            </a:r>
          </a:p>
          <a:p>
            <a:pPr marL="457200" indent="-342900" algn="l">
              <a:spcBef>
                <a:spcPts val="1200"/>
              </a:spcBef>
              <a:buClr>
                <a:schemeClr val="dk2"/>
              </a:buClr>
              <a:buSzPct val="200000"/>
              <a:buBlip>
                <a:blip r:embed="rId4"/>
              </a:buBlip>
              <a:defRPr/>
            </a:pPr>
            <a:r>
              <a:rPr lang="en-US" sz="1600" kern="1200" dirty="0">
                <a:solidFill>
                  <a:schemeClr val="dk2"/>
                </a:solidFill>
                <a:latin typeface="+mn-lt"/>
                <a:ea typeface="+mn-ea"/>
                <a:cs typeface="Varela Round"/>
              </a:rPr>
              <a:t>Successful proposals </a:t>
            </a:r>
            <a:r>
              <a:rPr lang="en-US" sz="1600" dirty="0">
                <a:solidFill>
                  <a:schemeClr val="dk2"/>
                </a:solidFill>
                <a:latin typeface="+mn-lt"/>
                <a:cs typeface="Varela Round"/>
              </a:rPr>
              <a:t>will be:</a:t>
            </a:r>
          </a:p>
          <a:p>
            <a:pPr marL="685800" lvl="1" indent="-342900" algn="l">
              <a:spcBef>
                <a:spcPts val="1200"/>
              </a:spcBef>
              <a:buClr>
                <a:schemeClr val="dk2"/>
              </a:buClr>
              <a:buSzPct val="200000"/>
              <a:buBlip>
                <a:blip r:embed="rId4"/>
              </a:buBlip>
              <a:defRPr/>
            </a:pPr>
            <a:r>
              <a:rPr lang="en-US" sz="1600" dirty="0">
                <a:solidFill>
                  <a:schemeClr val="dk2"/>
                </a:solidFill>
                <a:latin typeface="+mn-lt"/>
                <a:cs typeface="Varela Round"/>
              </a:rPr>
              <a:t>offered</a:t>
            </a:r>
            <a:r>
              <a:rPr lang="en-US" sz="1600" kern="1200" dirty="0">
                <a:solidFill>
                  <a:schemeClr val="dk2"/>
                </a:solidFill>
                <a:latin typeface="+mn-lt"/>
                <a:ea typeface="+mn-ea"/>
                <a:cs typeface="Varela Round"/>
              </a:rPr>
              <a:t> a </a:t>
            </a:r>
            <a:r>
              <a:rPr lang="en-US" sz="1600" dirty="0">
                <a:solidFill>
                  <a:schemeClr val="dk2"/>
                </a:solidFill>
                <a:latin typeface="+mn-lt"/>
                <a:cs typeface="Varela Round"/>
              </a:rPr>
              <a:t>complimentary </a:t>
            </a:r>
            <a:r>
              <a:rPr lang="en-US" sz="1600" kern="1200" dirty="0">
                <a:solidFill>
                  <a:schemeClr val="dk2"/>
                </a:solidFill>
                <a:latin typeface="+mn-lt"/>
                <a:ea typeface="+mn-ea"/>
                <a:cs typeface="Varela Round"/>
              </a:rPr>
              <a:t>poster and attendance</a:t>
            </a:r>
            <a:r>
              <a:rPr lang="en-US" sz="1600" dirty="0">
                <a:solidFill>
                  <a:schemeClr val="dk2"/>
                </a:solidFill>
                <a:latin typeface="+mn-lt"/>
                <a:cs typeface="Varela Round"/>
              </a:rPr>
              <a:t> ticket </a:t>
            </a:r>
            <a:r>
              <a:rPr lang="en-US" sz="1600" kern="1200" dirty="0">
                <a:solidFill>
                  <a:schemeClr val="dk2"/>
                </a:solidFill>
                <a:latin typeface="+mn-lt"/>
                <a:ea typeface="+mn-ea"/>
                <a:cs typeface="Varela Round"/>
              </a:rPr>
              <a:t>at EUCROF26</a:t>
            </a:r>
            <a:endParaRPr lang="en-US" sz="1600" dirty="0">
              <a:solidFill>
                <a:schemeClr val="dk2"/>
              </a:solidFill>
              <a:latin typeface="+mn-lt"/>
              <a:cs typeface="Varela Round"/>
            </a:endParaRPr>
          </a:p>
          <a:p>
            <a:pPr marL="685800" lvl="1" indent="-342900" algn="l">
              <a:spcBef>
                <a:spcPts val="1200"/>
              </a:spcBef>
              <a:buClr>
                <a:schemeClr val="dk2"/>
              </a:buClr>
              <a:buSzPct val="200000"/>
              <a:buBlip>
                <a:blip r:embed="rId4"/>
              </a:buBlip>
              <a:defRPr/>
            </a:pPr>
            <a:r>
              <a:rPr lang="en-US" sz="1600" dirty="0">
                <a:solidFill>
                  <a:schemeClr val="dk2"/>
                </a:solidFill>
                <a:latin typeface="+mn-lt"/>
                <a:cs typeface="Varela Round"/>
              </a:rPr>
              <a:t>highlighted</a:t>
            </a:r>
            <a:r>
              <a:rPr lang="en-US" sz="1600" kern="1200" dirty="0">
                <a:solidFill>
                  <a:schemeClr val="dk2"/>
                </a:solidFill>
                <a:latin typeface="+mn-lt"/>
                <a:ea typeface="+mn-ea"/>
                <a:cs typeface="Varela Round"/>
              </a:rPr>
              <a:t> by means of short videos and interviews</a:t>
            </a:r>
          </a:p>
          <a:p>
            <a:pPr marL="685800" lvl="1" indent="-342900" algn="l">
              <a:spcBef>
                <a:spcPts val="1200"/>
              </a:spcBef>
              <a:buClr>
                <a:schemeClr val="dk2"/>
              </a:buClr>
              <a:buSzPct val="200000"/>
              <a:buBlip>
                <a:blip r:embed="rId4"/>
              </a:buBlip>
              <a:defRPr/>
            </a:pPr>
            <a:r>
              <a:rPr lang="en-US" sz="1600" kern="1200" dirty="0">
                <a:solidFill>
                  <a:schemeClr val="dk2"/>
                </a:solidFill>
                <a:latin typeface="+mn-lt"/>
                <a:ea typeface="+mn-ea"/>
                <a:cs typeface="Varela Round"/>
              </a:rPr>
              <a:t>Presented in social media and web sites (e.g. EUCROF, </a:t>
            </a:r>
            <a:r>
              <a:rPr lang="en-US" sz="1600" kern="1200" dirty="0" err="1">
                <a:solidFill>
                  <a:schemeClr val="dk2"/>
                </a:solidFill>
                <a:latin typeface="+mn-lt"/>
                <a:ea typeface="+mn-ea"/>
                <a:cs typeface="Varela Round"/>
              </a:rPr>
              <a:t>xShare</a:t>
            </a:r>
            <a:r>
              <a:rPr lang="en-US" sz="1600" dirty="0">
                <a:solidFill>
                  <a:schemeClr val="dk2"/>
                </a:solidFill>
                <a:latin typeface="+mn-lt"/>
                <a:cs typeface="Varela Round"/>
              </a:rPr>
              <a:t>, </a:t>
            </a:r>
            <a:r>
              <a:rPr lang="en-US" sz="1600" dirty="0" err="1">
                <a:solidFill>
                  <a:schemeClr val="dk2"/>
                </a:solidFill>
                <a:latin typeface="+mn-lt"/>
                <a:cs typeface="Varela Round"/>
              </a:rPr>
              <a:t>EEHRxF</a:t>
            </a:r>
            <a:r>
              <a:rPr lang="en-US" sz="1600" dirty="0">
                <a:solidFill>
                  <a:schemeClr val="dk2"/>
                </a:solidFill>
                <a:latin typeface="+mn-lt"/>
                <a:cs typeface="Varela Round"/>
              </a:rPr>
              <a:t> Hub)</a:t>
            </a:r>
          </a:p>
          <a:p>
            <a:pPr marL="457200" indent="-342900" algn="l">
              <a:spcBef>
                <a:spcPts val="1200"/>
              </a:spcBef>
              <a:buClr>
                <a:schemeClr val="dk2"/>
              </a:buClr>
              <a:buSzPct val="200000"/>
              <a:buBlip>
                <a:blip r:embed="rId4"/>
              </a:buBlip>
              <a:defRPr/>
            </a:pPr>
            <a:r>
              <a:rPr lang="en-US" sz="1600" dirty="0">
                <a:solidFill>
                  <a:schemeClr val="dk2"/>
                </a:solidFill>
                <a:latin typeface="+mn-lt"/>
                <a:cs typeface="Varela Round"/>
              </a:rPr>
              <a:t>xShare will work with applicants to  support them in the implementation of the EHDS format (EEHRxF) and IPS+</a:t>
            </a:r>
          </a:p>
          <a:p>
            <a:pPr marL="457200" indent="-342900" algn="l">
              <a:spcBef>
                <a:spcPts val="1200"/>
              </a:spcBef>
              <a:buClr>
                <a:schemeClr val="dk2"/>
              </a:buClr>
              <a:buSzPct val="200000"/>
              <a:buBlip>
                <a:blip r:embed="rId4"/>
              </a:buBlip>
              <a:defRPr/>
            </a:pPr>
            <a:r>
              <a:rPr lang="en-US" sz="1600" dirty="0">
                <a:solidFill>
                  <a:schemeClr val="dk2"/>
                </a:solidFill>
                <a:latin typeface="+mn-lt"/>
                <a:cs typeface="Varela Round"/>
              </a:rPr>
              <a:t>Industry xShare label will be awarded to patient facing products of successful proposals indicating EHDS readiness for your company</a:t>
            </a:r>
          </a:p>
        </p:txBody>
      </p:sp>
      <p:sp>
        <p:nvSpPr>
          <p:cNvPr id="3" name="Espace réservé du numéro de diapositive 10">
            <a:extLst>
              <a:ext uri="{FF2B5EF4-FFF2-40B4-BE49-F238E27FC236}">
                <a16:creationId xmlns:a16="http://schemas.microsoft.com/office/drawing/2014/main" id="{8D50F44E-ED35-487E-D162-4E38B12C9ECE}"/>
              </a:ext>
            </a:extLst>
          </p:cNvPr>
          <p:cNvSpPr>
            <a:spLocks noGrp="1"/>
          </p:cNvSpPr>
          <p:nvPr>
            <p:ph type="sldNum" sz="quarter" idx="12"/>
          </p:nvPr>
        </p:nvSpPr>
        <p:spPr>
          <a:xfrm>
            <a:off x="8472458" y="4663217"/>
            <a:ext cx="548700" cy="393600"/>
          </a:xfrm>
        </p:spPr>
        <p:txBody>
          <a:bodyPr/>
          <a:lstStyle/>
          <a:p>
            <a:fld id="{71160087-D5E7-E64D-95CB-F62EF228ADE6}" type="slidenum">
              <a:rPr lang="fr-BE" altLang="it-IT" smtClean="0">
                <a:solidFill>
                  <a:schemeClr val="bg1"/>
                </a:solidFill>
              </a:rPr>
              <a:pPr/>
              <a:t>8</a:t>
            </a:fld>
            <a:endParaRPr lang="fr-BE" altLang="it-IT" dirty="0">
              <a:solidFill>
                <a:schemeClr val="bg1"/>
              </a:solidFill>
            </a:endParaRPr>
          </a:p>
        </p:txBody>
      </p:sp>
    </p:spTree>
    <p:extLst>
      <p:ext uri="{BB962C8B-B14F-4D97-AF65-F5344CB8AC3E}">
        <p14:creationId xmlns:p14="http://schemas.microsoft.com/office/powerpoint/2010/main" val="362121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50D30A43-49B6-D1D7-89DD-CC50291103CF}"/>
              </a:ext>
            </a:extLst>
          </p:cNvPr>
          <p:cNvPicPr>
            <a:picLocks noChangeAspect="1"/>
          </p:cNvPicPr>
          <p:nvPr/>
        </p:nvPicPr>
        <p:blipFill>
          <a:blip r:embed="rId3"/>
          <a:stretch>
            <a:fillRect/>
          </a:stretch>
        </p:blipFill>
        <p:spPr>
          <a:xfrm>
            <a:off x="6588703" y="4090870"/>
            <a:ext cx="864096" cy="309398"/>
          </a:xfrm>
          <a:prstGeom prst="rect">
            <a:avLst/>
          </a:prstGeom>
        </p:spPr>
      </p:pic>
      <p:sp>
        <p:nvSpPr>
          <p:cNvPr id="5" name="Rectangle 2">
            <a:extLst>
              <a:ext uri="{FF2B5EF4-FFF2-40B4-BE49-F238E27FC236}">
                <a16:creationId xmlns:a16="http://schemas.microsoft.com/office/drawing/2014/main" id="{E755EE82-647F-914D-1940-81C1E4FFAF55}"/>
              </a:ext>
            </a:extLst>
          </p:cNvPr>
          <p:cNvSpPr txBox="1">
            <a:spLocks noChangeArrowheads="1"/>
          </p:cNvSpPr>
          <p:nvPr/>
        </p:nvSpPr>
        <p:spPr bwMode="auto">
          <a:xfrm>
            <a:off x="1066373" y="303680"/>
            <a:ext cx="7176466" cy="6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75" tIns="40888" rIns="81775" bIns="40888"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defRPr/>
            </a:pPr>
            <a:r>
              <a:rPr lang="en-GB" sz="2500" dirty="0">
                <a:solidFill>
                  <a:srgbClr val="1056C6"/>
                </a:solidFill>
                <a:latin typeface="+mn-lt"/>
                <a:cs typeface="Varela Round"/>
              </a:rPr>
              <a:t>How will the applications be assessed ?</a:t>
            </a:r>
          </a:p>
        </p:txBody>
      </p:sp>
      <p:sp>
        <p:nvSpPr>
          <p:cNvPr id="2" name="Espace réservé du contenu 2">
            <a:extLst>
              <a:ext uri="{FF2B5EF4-FFF2-40B4-BE49-F238E27FC236}">
                <a16:creationId xmlns:a16="http://schemas.microsoft.com/office/drawing/2014/main" id="{B19BFE4F-8C73-CEAD-D548-92352C8ADD8F}"/>
              </a:ext>
            </a:extLst>
          </p:cNvPr>
          <p:cNvSpPr txBox="1">
            <a:spLocks/>
          </p:cNvSpPr>
          <p:nvPr/>
        </p:nvSpPr>
        <p:spPr>
          <a:xfrm>
            <a:off x="635440" y="1393814"/>
            <a:ext cx="7603547" cy="1877205"/>
          </a:xfrm>
          <a:prstGeom prst="rect">
            <a:avLst/>
          </a:prstGeom>
        </p:spPr>
        <p:txBody>
          <a:bodyPr>
            <a:normAutofit/>
          </a:bodyPr>
          <a:lstStyle>
            <a:lvl1pPr marL="514350" indent="-514350" algn="ctr" defTabSz="914400" rtl="0" eaLnBrk="1" latinLnBrk="0" hangingPunct="1">
              <a:spcBef>
                <a:spcPct val="20000"/>
              </a:spcBef>
              <a:buClr>
                <a:srgbClr val="29235C"/>
              </a:buClr>
              <a:buFont typeface="Arial"/>
              <a:buChar char="•"/>
              <a:defRPr sz="2400" kern="1200">
                <a:solidFill>
                  <a:schemeClr val="tx1">
                    <a:tint val="75000"/>
                  </a:schemeClr>
                </a:solidFill>
                <a:latin typeface="Calibri" pitchFamily="34" charset="0"/>
                <a:ea typeface="+mn-ea"/>
                <a:cs typeface="Calibri" pitchFamily="34" charset="0"/>
              </a:defRPr>
            </a:lvl1pPr>
            <a:lvl2pPr marL="742950" indent="-285750" algn="ctr" defTabSz="914400" rtl="0" eaLnBrk="1" latinLnBrk="0" hangingPunct="1">
              <a:spcBef>
                <a:spcPct val="20000"/>
              </a:spcBef>
              <a:buClr>
                <a:srgbClr val="F39200"/>
              </a:buClr>
              <a:buSzPct val="85000"/>
              <a:buFontTx/>
              <a:buBlip>
                <a:blip r:embed="rId4"/>
              </a:buBlip>
              <a:defRPr sz="2000" kern="1200">
                <a:solidFill>
                  <a:schemeClr val="tx1">
                    <a:tint val="75000"/>
                  </a:schemeClr>
                </a:solidFill>
                <a:latin typeface="Calibri" pitchFamily="34" charset="0"/>
                <a:ea typeface="+mn-ea"/>
                <a:cs typeface="Calibri" pitchFamily="34" charset="0"/>
              </a:defRPr>
            </a:lvl2pPr>
            <a:lvl3pPr marL="1143000" indent="-228600" algn="ctr" defTabSz="914400" rtl="0" eaLnBrk="1" latinLnBrk="0" hangingPunct="1">
              <a:spcBef>
                <a:spcPct val="20000"/>
              </a:spcBef>
              <a:buClr>
                <a:srgbClr val="F39200"/>
              </a:buClr>
              <a:buSzPct val="80000"/>
              <a:buFont typeface="Courier New"/>
              <a:buChar char="o"/>
              <a:defRPr sz="1800" kern="1200">
                <a:solidFill>
                  <a:schemeClr val="tx1">
                    <a:tint val="75000"/>
                  </a:schemeClr>
                </a:solidFill>
                <a:latin typeface="Calibri" pitchFamily="34" charset="0"/>
                <a:ea typeface="+mn-ea"/>
                <a:cs typeface="Calibri" pitchFamily="34" charset="0"/>
              </a:defRPr>
            </a:lvl3pPr>
            <a:lvl4pPr marL="1600200" indent="-228600" algn="ctr" defTabSz="914400" rtl="0" eaLnBrk="1" latinLnBrk="0" hangingPunct="1">
              <a:spcBef>
                <a:spcPct val="20000"/>
              </a:spcBef>
              <a:buClr>
                <a:schemeClr val="bg2">
                  <a:lumMod val="75000"/>
                </a:schemeClr>
              </a:buClr>
              <a:buSzPct val="80000"/>
              <a:buFont typeface="Arial"/>
              <a:buChar char="•"/>
              <a:defRPr sz="1600" kern="1200">
                <a:solidFill>
                  <a:schemeClr val="tx1">
                    <a:tint val="75000"/>
                  </a:schemeClr>
                </a:solidFill>
                <a:latin typeface="Calibri" pitchFamily="34" charset="0"/>
                <a:ea typeface="+mn-ea"/>
                <a:cs typeface="Calibri" pitchFamily="34" charset="0"/>
              </a:defRPr>
            </a:lvl4pPr>
            <a:lvl5pPr marL="2057400" indent="-228600" algn="ctr" defTabSz="914400" rtl="0" eaLnBrk="1" latinLnBrk="0" hangingPunct="1">
              <a:spcBef>
                <a:spcPct val="20000"/>
              </a:spcBef>
              <a:buClr>
                <a:srgbClr val="F39200"/>
              </a:buClr>
              <a:buSzPct val="80000"/>
              <a:buFont typeface="Lucida Grande"/>
              <a:buChar char=")"/>
              <a:defRPr sz="1200" kern="1200">
                <a:solidFill>
                  <a:schemeClr val="tx1">
                    <a:tint val="75000"/>
                  </a:schemeClr>
                </a:solidFill>
                <a:latin typeface="Calibri" pitchFamily="34" charset="0"/>
                <a:ea typeface="+mn-ea"/>
                <a:cs typeface="Calibr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14300" indent="0" algn="l">
              <a:lnSpc>
                <a:spcPct val="115000"/>
              </a:lnSpc>
              <a:spcBef>
                <a:spcPts val="0"/>
              </a:spcBef>
              <a:buClr>
                <a:schemeClr val="dk2"/>
              </a:buClr>
              <a:buSzPct val="200000"/>
              <a:buNone/>
              <a:defRPr/>
            </a:pPr>
            <a:endParaRPr lang="en-US" sz="1800" dirty="0">
              <a:solidFill>
                <a:srgbClr val="FF0000"/>
              </a:solidFill>
              <a:latin typeface="+mn-lt"/>
              <a:cs typeface="Varela Round"/>
            </a:endParaRPr>
          </a:p>
          <a:p>
            <a:pPr marL="457200" indent="-342900" algn="l">
              <a:lnSpc>
                <a:spcPct val="115000"/>
              </a:lnSpc>
              <a:spcBef>
                <a:spcPts val="0"/>
              </a:spcBef>
              <a:buClr>
                <a:schemeClr val="dk2"/>
              </a:buClr>
              <a:buSzPct val="200000"/>
              <a:buBlip>
                <a:blip r:embed="rId5"/>
              </a:buBlip>
              <a:defRPr/>
            </a:pPr>
            <a:r>
              <a:rPr lang="en-US" sz="1800" dirty="0">
                <a:solidFill>
                  <a:schemeClr val="dk2"/>
                </a:solidFill>
                <a:latin typeface="+mn-lt"/>
                <a:cs typeface="Varela Round"/>
              </a:rPr>
              <a:t>An independent committee will be setup by EUCROF in collaboration with xShare consortium leadership the EUCROF26 program committee for the assessment of applications</a:t>
            </a:r>
          </a:p>
        </p:txBody>
      </p:sp>
      <p:sp>
        <p:nvSpPr>
          <p:cNvPr id="7" name="Espace réservé du numéro de diapositive 6">
            <a:extLst>
              <a:ext uri="{FF2B5EF4-FFF2-40B4-BE49-F238E27FC236}">
                <a16:creationId xmlns:a16="http://schemas.microsoft.com/office/drawing/2014/main" id="{BFD19BB7-D17D-65CC-1980-273D419ACE5B}"/>
              </a:ext>
            </a:extLst>
          </p:cNvPr>
          <p:cNvSpPr>
            <a:spLocks noGrp="1"/>
          </p:cNvSpPr>
          <p:nvPr>
            <p:ph type="sldNum" sz="quarter" idx="12"/>
          </p:nvPr>
        </p:nvSpPr>
        <p:spPr/>
        <p:txBody>
          <a:bodyPr/>
          <a:lstStyle/>
          <a:p>
            <a:fld id="{71160087-D5E7-E64D-95CB-F62EF228ADE6}" type="slidenum">
              <a:rPr lang="fr-BE" altLang="it-IT" smtClean="0">
                <a:solidFill>
                  <a:schemeClr val="bg1"/>
                </a:solidFill>
              </a:rPr>
              <a:pPr/>
              <a:t>9</a:t>
            </a:fld>
            <a:endParaRPr lang="fr-BE" altLang="it-IT" dirty="0">
              <a:solidFill>
                <a:schemeClr val="bg1"/>
              </a:solidFill>
            </a:endParaRPr>
          </a:p>
        </p:txBody>
      </p:sp>
    </p:spTree>
    <p:extLst>
      <p:ext uri="{BB962C8B-B14F-4D97-AF65-F5344CB8AC3E}">
        <p14:creationId xmlns:p14="http://schemas.microsoft.com/office/powerpoint/2010/main" val="240787248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xshare" id="{31C33EB4-141E-4535-A5A5-50BE2CEA0A49}" vid="{ACC4FE02-A119-40D8-90EC-E53F14C22858}"/>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bb0a4ae-b7e2-4f9e-aa37-37af592ae8b8" xsi:nil="true"/>
    <lcf76f155ced4ddcb4097134ff3c332f xmlns="c27aeb21-4337-49f9-a19e-d44ced91d3ee">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85CC14D44D84C418515DD91C9EB0DEE" ma:contentTypeVersion="20" ma:contentTypeDescription="Crear nuevo documento." ma:contentTypeScope="" ma:versionID="04db916cf7bf724f7fbfa3f2ac0980de">
  <xsd:schema xmlns:xsd="http://www.w3.org/2001/XMLSchema" xmlns:xs="http://www.w3.org/2001/XMLSchema" xmlns:p="http://schemas.microsoft.com/office/2006/metadata/properties" xmlns:ns1="http://schemas.microsoft.com/sharepoint/v3" xmlns:ns2="c27aeb21-4337-49f9-a19e-d44ced91d3ee" xmlns:ns3="1bb0a4ae-b7e2-4f9e-aa37-37af592ae8b8" targetNamespace="http://schemas.microsoft.com/office/2006/metadata/properties" ma:root="true" ma:fieldsID="e44b7c13feff256aec61cdc46461dd88" ns1:_="" ns2:_="" ns3:_="">
    <xsd:import namespace="http://schemas.microsoft.com/sharepoint/v3"/>
    <xsd:import namespace="c27aeb21-4337-49f9-a19e-d44ced91d3ee"/>
    <xsd:import namespace="1bb0a4ae-b7e2-4f9e-aa37-37af592ae8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7aeb21-4337-49f9-a19e-d44ced91d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5ddfc7b6-de9d-4c36-a8bd-1fc94628b09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b0a4ae-b7e2-4f9e-aa37-37af592ae8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8a96d56-9f9c-4d5b-8d57-f815638a29b4}" ma:internalName="TaxCatchAll" ma:showField="CatchAllData" ma:web="1bb0a4ae-b7e2-4f9e-aa37-37af592ae8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5DC641-DCCC-45C4-B1C4-A33167F5C36B}">
  <ds:schemaRefs>
    <ds:schemaRef ds:uri="http://schemas.microsoft.com/sharepoint/v3/contenttype/forms"/>
  </ds:schemaRefs>
</ds:datastoreItem>
</file>

<file path=customXml/itemProps2.xml><?xml version="1.0" encoding="utf-8"?>
<ds:datastoreItem xmlns:ds="http://schemas.openxmlformats.org/officeDocument/2006/customXml" ds:itemID="{BC35DC68-5D1F-4F0E-8101-133FD1F03353}">
  <ds:schemaRefs>
    <ds:schemaRef ds:uri="c27aeb21-4337-49f9-a19e-d44ced91d3ee"/>
    <ds:schemaRef ds:uri="http://purl.org/dc/terms/"/>
    <ds:schemaRef ds:uri="http://purl.org/dc/elements/1.1/"/>
    <ds:schemaRef ds:uri="http://www.w3.org/XML/1998/namespace"/>
    <ds:schemaRef ds:uri="http://schemas.microsoft.com/sharepoint/v3"/>
    <ds:schemaRef ds:uri="http://schemas.microsoft.com/office/2006/documentManagement/types"/>
    <ds:schemaRef ds:uri="1bb0a4ae-b7e2-4f9e-aa37-37af592ae8b8"/>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DF4705D-1E95-4CC2-8585-B6E05E568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7aeb21-4337-49f9-a19e-d44ced91d3ee"/>
    <ds:schemaRef ds:uri="1bb0a4ae-b7e2-4f9e-aa37-37af592ae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TotalTime>
  <Words>2019</Words>
  <Application>Microsoft Office PowerPoint</Application>
  <PresentationFormat>On-screen Show (16:9)</PresentationFormat>
  <Paragraphs>201</Paragraphs>
  <Slides>23</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Varela Round</vt:lpstr>
      <vt:lpstr>Wingdings</vt:lpstr>
      <vt:lpstr>Calibri Light</vt:lpstr>
      <vt:lpstr>Arial</vt:lpstr>
      <vt:lpstr>Calibri</vt:lpstr>
      <vt:lpstr>Simple Light</vt:lpstr>
      <vt:lpstr>1_Simple Light</vt:lpstr>
      <vt:lpstr>Document</vt:lpstr>
      <vt:lpstr>PowerPoint Presentation</vt:lpstr>
      <vt:lpstr>PowerPoint Presentation</vt:lpstr>
      <vt:lpstr>PowerPoint Presentation</vt:lpstr>
      <vt:lpstr>PowerPoint Presentation</vt:lpstr>
      <vt:lpstr>PowerPoint Presentation</vt:lpstr>
      <vt:lpstr>PowerPoint Presentation</vt:lpstr>
      <vt:lpstr>Eligibility criteria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cases for IPS+: Study support – PHR/EHRs to EDC flow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Chronaki</dc:creator>
  <cp:lastModifiedBy>Ana Dilo</cp:lastModifiedBy>
  <cp:revision>64</cp:revision>
  <dcterms:modified xsi:type="dcterms:W3CDTF">2025-06-12T09:25:44Z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3d46fb34-fe5d-4daa-a1fc-828fe292cacb_Enabled">
    <vt:lpwstr>true</vt:lpwstr>
  </property>
  <property fmtid="{D5CDD505-2E9C-101B-9397-08002B2CF9AE}" pid="4" name="MSIP_Label_3d46fb34-fe5d-4daa-a1fc-828fe292cacb_SetDate">
    <vt:lpwstr>2025-02-23T07:54:44Z</vt:lpwstr>
  </property>
  <property fmtid="{D5CDD505-2E9C-101B-9397-08002B2CF9AE}" pid="5" name="MSIP_Label_3d46fb34-fe5d-4daa-a1fc-828fe292cacb_Method">
    <vt:lpwstr>Standard</vt:lpwstr>
  </property>
  <property fmtid="{D5CDD505-2E9C-101B-9397-08002B2CF9AE}" pid="6" name="MSIP_Label_3d46fb34-fe5d-4daa-a1fc-828fe292cacb_Name">
    <vt:lpwstr>General</vt:lpwstr>
  </property>
  <property fmtid="{D5CDD505-2E9C-101B-9397-08002B2CF9AE}" pid="7" name="MSIP_Label_3d46fb34-fe5d-4daa-a1fc-828fe292cacb_SiteId">
    <vt:lpwstr>48f4ffbc-e494-4fb9-a669-ee2861e283d1</vt:lpwstr>
  </property>
  <property fmtid="{D5CDD505-2E9C-101B-9397-08002B2CF9AE}" pid="8" name="MSIP_Label_3d46fb34-fe5d-4daa-a1fc-828fe292cacb_ActionId">
    <vt:lpwstr>f38e5128-3c13-4024-9a21-d484ace0f061</vt:lpwstr>
  </property>
  <property fmtid="{D5CDD505-2E9C-101B-9397-08002B2CF9AE}" pid="9" name="MSIP_Label_3d46fb34-fe5d-4daa-a1fc-828fe292cacb_ContentBits">
    <vt:lpwstr>0</vt:lpwstr>
  </property>
  <property fmtid="{D5CDD505-2E9C-101B-9397-08002B2CF9AE}" pid="10" name="MSIP_Label_3d46fb34-fe5d-4daa-a1fc-828fe292cacb_Tag">
    <vt:lpwstr>10, 3, 0, 1</vt:lpwstr>
  </property>
  <property fmtid="{D5CDD505-2E9C-101B-9397-08002B2CF9AE}" pid="11" name="ContentTypeId">
    <vt:lpwstr>0x010100185CC14D44D84C418515DD91C9EB0DEE</vt:lpwstr>
  </property>
</Properties>
</file>